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7"/>
  </p:notesMasterIdLst>
  <p:sldIdLst>
    <p:sldId id="256" r:id="rId2"/>
    <p:sldId id="771" r:id="rId3"/>
    <p:sldId id="772" r:id="rId4"/>
    <p:sldId id="773" r:id="rId5"/>
    <p:sldId id="782" r:id="rId6"/>
    <p:sldId id="783" r:id="rId7"/>
    <p:sldId id="784" r:id="rId8"/>
    <p:sldId id="785" r:id="rId9"/>
    <p:sldId id="786" r:id="rId10"/>
    <p:sldId id="789" r:id="rId11"/>
    <p:sldId id="788" r:id="rId12"/>
    <p:sldId id="802" r:id="rId13"/>
    <p:sldId id="803" r:id="rId14"/>
    <p:sldId id="792" r:id="rId15"/>
    <p:sldId id="801" r:id="rId16"/>
    <p:sldId id="794" r:id="rId17"/>
    <p:sldId id="795" r:id="rId18"/>
    <p:sldId id="796" r:id="rId19"/>
    <p:sldId id="797" r:id="rId20"/>
    <p:sldId id="804" r:id="rId21"/>
    <p:sldId id="799" r:id="rId22"/>
    <p:sldId id="805" r:id="rId23"/>
    <p:sldId id="798" r:id="rId24"/>
    <p:sldId id="808" r:id="rId25"/>
    <p:sldId id="806" r:id="rId26"/>
    <p:sldId id="809" r:id="rId27"/>
    <p:sldId id="813" r:id="rId28"/>
    <p:sldId id="810" r:id="rId29"/>
    <p:sldId id="811" r:id="rId30"/>
    <p:sldId id="817" r:id="rId31"/>
    <p:sldId id="818" r:id="rId32"/>
    <p:sldId id="836" r:id="rId33"/>
    <p:sldId id="820" r:id="rId34"/>
    <p:sldId id="821" r:id="rId35"/>
    <p:sldId id="838" r:id="rId36"/>
    <p:sldId id="837" r:id="rId37"/>
    <p:sldId id="825" r:id="rId38"/>
    <p:sldId id="829" r:id="rId39"/>
    <p:sldId id="828" r:id="rId40"/>
    <p:sldId id="839" r:id="rId41"/>
    <p:sldId id="840" r:id="rId42"/>
    <p:sldId id="815" r:id="rId43"/>
    <p:sldId id="842" r:id="rId44"/>
    <p:sldId id="843" r:id="rId45"/>
    <p:sldId id="851" r:id="rId46"/>
    <p:sldId id="844" r:id="rId47"/>
    <p:sldId id="845" r:id="rId48"/>
    <p:sldId id="847" r:id="rId49"/>
    <p:sldId id="848" r:id="rId50"/>
    <p:sldId id="850" r:id="rId51"/>
    <p:sldId id="768" r:id="rId52"/>
    <p:sldId id="852" r:id="rId53"/>
    <p:sldId id="853" r:id="rId54"/>
    <p:sldId id="854" r:id="rId55"/>
    <p:sldId id="672"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478" autoAdjust="0"/>
  </p:normalViewPr>
  <p:slideViewPr>
    <p:cSldViewPr snapToGrid="0">
      <p:cViewPr varScale="1">
        <p:scale>
          <a:sx n="95" d="100"/>
          <a:sy n="95" d="100"/>
        </p:scale>
        <p:origin x="-20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BCF970-6833-4B50-A0C0-121238D367E4}" type="datetimeFigureOut">
              <a:rPr lang="en-GB" smtClean="0"/>
              <a:pPr/>
              <a:t>04/01/2013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CC8CE2-4EC9-43A8-851C-B48A97B0B3C7}" type="slidenum">
              <a:rPr lang="en-GB" smtClean="0"/>
              <a:pPr/>
              <a:t>‹#›</a:t>
            </a:fld>
            <a:endParaRPr lang="en-GB"/>
          </a:p>
        </p:txBody>
      </p:sp>
    </p:spTree>
    <p:extLst>
      <p:ext uri="{BB962C8B-B14F-4D97-AF65-F5344CB8AC3E}">
        <p14:creationId xmlns:p14="http://schemas.microsoft.com/office/powerpoint/2010/main" val="19552704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F3E5994-AC6A-4141-B963-56D1EFF11233}" type="slidenum">
              <a:rPr lang="en-US" altLang="en-US"/>
              <a:pPr/>
              <a:t>5</a:t>
            </a:fld>
            <a:endParaRPr lang="en-US" alt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939A8D-772E-4FFB-9FDD-AFAB00DFA7A8}" type="slidenum">
              <a:rPr lang="en-US" altLang="en-US"/>
              <a:pPr/>
              <a:t>16</a:t>
            </a:fld>
            <a:endParaRPr lang="en-US" altLang="en-US"/>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45D0F58-CAC7-42BC-8548-72315AD47354}" type="slidenum">
              <a:rPr lang="en-US" altLang="en-US"/>
              <a:pPr/>
              <a:t>17</a:t>
            </a:fld>
            <a:endParaRPr lang="en-US" altLang="en-US"/>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6DA90A-2D94-4778-B470-2114D01F3994}" type="slidenum">
              <a:rPr lang="en-US" altLang="en-US"/>
              <a:pPr/>
              <a:t>18</a:t>
            </a:fld>
            <a:endParaRPr lang="en-US" altLang="en-US"/>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7DBD81-3D19-4FEF-9933-E750A20105DC}" type="slidenum">
              <a:rPr lang="en-US" altLang="en-US"/>
              <a:pPr/>
              <a:t>19</a:t>
            </a:fld>
            <a:endParaRPr lang="en-US" altLang="en-US"/>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F06521-CA7C-47BD-A1BA-92C815BE6185}" type="slidenum">
              <a:rPr lang="en-US" altLang="en-US"/>
              <a:pPr/>
              <a:t>21</a:t>
            </a:fld>
            <a:endParaRPr lang="en-US" altLang="en-US"/>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BCC8CE2-4EC9-43A8-851C-B48A97B0B3C7}" type="slidenum">
              <a:rPr lang="en-GB" smtClean="0"/>
              <a:pPr/>
              <a:t>22</a:t>
            </a:fld>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272BD2-BE63-49BF-9E78-DC400F55B1D2}" type="slidenum">
              <a:rPr lang="en-US" altLang="en-US"/>
              <a:pPr/>
              <a:t>23</a:t>
            </a:fld>
            <a:endParaRPr lang="en-US" altLang="en-US"/>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BCC8CE2-4EC9-43A8-851C-B48A97B0B3C7}" type="slidenum">
              <a:rPr lang="en-GB" smtClean="0"/>
              <a:pPr/>
              <a:t>48</a:t>
            </a:fld>
            <a:endParaRPr lang="en-GB"/>
          </a:p>
        </p:txBody>
      </p:sp>
    </p:spTree>
    <p:extLst>
      <p:ext uri="{BB962C8B-B14F-4D97-AF65-F5344CB8AC3E}">
        <p14:creationId xmlns:p14="http://schemas.microsoft.com/office/powerpoint/2010/main" val="14459910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BCC8CE2-4EC9-43A8-851C-B48A97B0B3C7}" type="slidenum">
              <a:rPr lang="en-GB" smtClean="0"/>
              <a:pPr/>
              <a:t>55</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E06668-7609-461C-BF86-E0FFFD4722B0}" type="slidenum">
              <a:rPr lang="en-US" altLang="en-US"/>
              <a:pPr/>
              <a:t>6</a:t>
            </a:fld>
            <a:endParaRPr lang="en-US" altLang="en-US"/>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6D4CC-24C5-4B4B-865D-586EEFE5347A}" type="slidenum">
              <a:rPr lang="en-US" altLang="en-US"/>
              <a:pPr/>
              <a:t>7</a:t>
            </a:fld>
            <a:endParaRPr lang="en-US" altLang="en-US"/>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5E90B2-8D9C-47B0-A825-BBFCC2661044}" type="slidenum">
              <a:rPr lang="en-US" altLang="en-US"/>
              <a:pPr/>
              <a:t>8</a:t>
            </a:fld>
            <a:endParaRPr lang="en-US" altLang="en-US"/>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61CB47-74EE-4650-9585-5A015610E481}" type="slidenum">
              <a:rPr lang="en-US" altLang="en-US"/>
              <a:pPr/>
              <a:t>9</a:t>
            </a:fld>
            <a:endParaRPr lang="en-US" altLang="en-US"/>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CBCB87-A391-4BFF-85E4-1E44EC866FA8}" type="slidenum">
              <a:rPr lang="en-US" altLang="en-US"/>
              <a:pPr/>
              <a:t>10</a:t>
            </a:fld>
            <a:endParaRPr lang="en-US" altLang="en-US"/>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F0551A-19AB-4E33-BC19-40F7009D1F28}" type="slidenum">
              <a:rPr lang="en-US" altLang="en-US"/>
              <a:pPr/>
              <a:t>11</a:t>
            </a:fld>
            <a:endParaRPr lang="en-US" altLang="en-US"/>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p:txBody>
          <a:bodyPr/>
          <a:lstStyle/>
          <a:p>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BCC8CE2-4EC9-43A8-851C-B48A97B0B3C7}" type="slidenum">
              <a:rPr lang="en-GB" smtClean="0"/>
              <a:pPr/>
              <a:t>12</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D30DF6-93B4-4F9D-B4EB-5389135EBD24}" type="slidenum">
              <a:rPr lang="en-US" altLang="en-US"/>
              <a:pPr/>
              <a:t>14</a:t>
            </a:fld>
            <a:endParaRPr lang="en-US" altLang="en-US"/>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3222625" y="304800"/>
            <a:ext cx="11909425" cy="4724400"/>
            <a:chOff x="-2030" y="192"/>
            <a:chExt cx="7502" cy="2976"/>
          </a:xfrm>
        </p:grpSpPr>
        <p:sp>
          <p:nvSpPr>
            <p:cNvPr id="8195" name="Line 3"/>
            <p:cNvSpPr>
              <a:spLocks noChangeShapeType="1"/>
            </p:cNvSpPr>
            <p:nvPr/>
          </p:nvSpPr>
          <p:spPr bwMode="auto">
            <a:xfrm>
              <a:off x="912" y="1584"/>
              <a:ext cx="4560" cy="0"/>
            </a:xfrm>
            <a:prstGeom prst="line">
              <a:avLst/>
            </a:prstGeom>
            <a:noFill/>
            <a:ln w="12700">
              <a:solidFill>
                <a:schemeClr val="tx1"/>
              </a:solidFill>
              <a:round/>
              <a:headEnd/>
              <a:tailEnd/>
            </a:ln>
            <a:effectLst/>
          </p:spPr>
          <p:txBody>
            <a:bodyPr/>
            <a:lstStyle/>
            <a:p>
              <a:endParaRPr lang="en-GB"/>
            </a:p>
          </p:txBody>
        </p:sp>
        <p:sp>
          <p:nvSpPr>
            <p:cNvPr id="8196" name="AutoShape 4"/>
            <p:cNvSpPr>
              <a:spLocks noChangeArrowheads="1"/>
            </p:cNvSpPr>
            <p:nvPr/>
          </p:nvSpPr>
          <p:spPr bwMode="auto">
            <a:xfrm>
              <a:off x="-1584" y="864"/>
              <a:ext cx="2304" cy="2304"/>
            </a:xfrm>
            <a:custGeom>
              <a:avLst/>
              <a:gdLst>
                <a:gd name="G0" fmla="+- 12083 0 0"/>
                <a:gd name="G1" fmla="+- -3200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44083" y="2368"/>
                </a:cxn>
                <a:cxn ang="0">
                  <a:pos x="64000" y="32000"/>
                </a:cxn>
                <a:cxn ang="0">
                  <a:pos x="44083" y="61631"/>
                </a:cxn>
                <a:cxn ang="0">
                  <a:pos x="44083" y="61631"/>
                </a:cxn>
                <a:cxn ang="0">
                  <a:pos x="44082" y="61631"/>
                </a:cxn>
                <a:cxn ang="0">
                  <a:pos x="44083" y="61632"/>
                </a:cxn>
                <a:cxn ang="0">
                  <a:pos x="44083" y="2368"/>
                </a:cxn>
                <a:cxn ang="0">
                  <a:pos x="44082" y="2368"/>
                </a:cxn>
                <a:cxn ang="0">
                  <a:pos x="44083" y="2368"/>
                </a:cxn>
              </a:cxnLst>
              <a:rect l="T13" t="T15" r="T17" b="T19"/>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w="9525">
              <a:noFill/>
              <a:miter lim="800000"/>
              <a:headEnd/>
              <a:tailEnd/>
            </a:ln>
          </p:spPr>
          <p:txBody>
            <a:bodyPr/>
            <a:lstStyle/>
            <a:p>
              <a:pPr eaLnBrk="1" hangingPunct="1"/>
              <a:endParaRPr lang="en-GB" sz="2400">
                <a:latin typeface="Times New Roman" pitchFamily="18" charset="0"/>
              </a:endParaRPr>
            </a:p>
          </p:txBody>
        </p:sp>
        <p:sp>
          <p:nvSpPr>
            <p:cNvPr id="8197" name="AutoShape 5"/>
            <p:cNvSpPr>
              <a:spLocks noChangeArrowheads="1"/>
            </p:cNvSpPr>
            <p:nvPr/>
          </p:nvSpPr>
          <p:spPr bwMode="auto">
            <a:xfrm>
              <a:off x="-2030" y="192"/>
              <a:ext cx="2544" cy="2544"/>
            </a:xfrm>
            <a:custGeom>
              <a:avLst/>
              <a:gdLst>
                <a:gd name="G0" fmla="+- 18994 0 0"/>
                <a:gd name="G1" fmla="+- -3001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994" y="6246"/>
                </a:cxn>
                <a:cxn ang="0">
                  <a:pos x="64000" y="32000"/>
                </a:cxn>
                <a:cxn ang="0">
                  <a:pos x="50994" y="57753"/>
                </a:cxn>
                <a:cxn ang="0">
                  <a:pos x="50994" y="57753"/>
                </a:cxn>
                <a:cxn ang="0">
                  <a:pos x="50993" y="57753"/>
                </a:cxn>
                <a:cxn ang="0">
                  <a:pos x="50994" y="57754"/>
                </a:cxn>
                <a:cxn ang="0">
                  <a:pos x="50994" y="6246"/>
                </a:cxn>
                <a:cxn ang="0">
                  <a:pos x="50993" y="6246"/>
                </a:cxn>
                <a:cxn ang="0">
                  <a:pos x="50994" y="6246"/>
                </a:cxn>
              </a:cxnLst>
              <a:rect l="T13" t="T15" r="T17" b="T19"/>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w="9525">
              <a:noFill/>
              <a:miter lim="800000"/>
              <a:headEnd/>
              <a:tailEnd/>
            </a:ln>
          </p:spPr>
          <p:txBody>
            <a:bodyPr/>
            <a:lstStyle/>
            <a:p>
              <a:pPr eaLnBrk="1" hangingPunct="1"/>
              <a:endParaRPr lang="en-GB">
                <a:latin typeface="Arial" charset="0"/>
              </a:endParaRPr>
            </a:p>
          </p:txBody>
        </p:sp>
      </p:grpSp>
      <p:sp>
        <p:nvSpPr>
          <p:cNvPr id="8198" name="Rectangle 6"/>
          <p:cNvSpPr>
            <a:spLocks noGrp="1" noChangeArrowheads="1"/>
          </p:cNvSpPr>
          <p:nvPr>
            <p:ph type="ctrTitle"/>
          </p:nvPr>
        </p:nvSpPr>
        <p:spPr>
          <a:xfrm>
            <a:off x="1443038" y="985838"/>
            <a:ext cx="7239000" cy="1444625"/>
          </a:xfrm>
        </p:spPr>
        <p:txBody>
          <a:bodyPr/>
          <a:lstStyle>
            <a:lvl1pPr>
              <a:defRPr sz="4000"/>
            </a:lvl1pPr>
          </a:lstStyle>
          <a:p>
            <a:r>
              <a:rPr lang="en-US" smtClean="0"/>
              <a:t>Click to edit Master title style</a:t>
            </a:r>
            <a:endParaRPr lang="en-US"/>
          </a:p>
        </p:txBody>
      </p:sp>
      <p:sp>
        <p:nvSpPr>
          <p:cNvPr id="8199" name="Rectangle 7"/>
          <p:cNvSpPr>
            <a:spLocks noGrp="1" noChangeArrowheads="1"/>
          </p:cNvSpPr>
          <p:nvPr>
            <p:ph type="subTitle" idx="1"/>
          </p:nvPr>
        </p:nvSpPr>
        <p:spPr>
          <a:xfrm>
            <a:off x="1443038" y="3427413"/>
            <a:ext cx="7239000" cy="1752600"/>
          </a:xfrm>
        </p:spPr>
        <p:txBody>
          <a:bodyPr/>
          <a:lstStyle>
            <a:lvl1pPr marL="0" indent="0">
              <a:buFont typeface="Wingdings" pitchFamily="2" charset="2"/>
              <a:buNone/>
              <a:defRPr/>
            </a:lvl1pPr>
          </a:lstStyle>
          <a:p>
            <a:r>
              <a:rPr lang="en-US" smtClean="0"/>
              <a:t>Click to edit Master subtitle style</a:t>
            </a:r>
            <a:endParaRPr lang="en-US"/>
          </a:p>
        </p:txBody>
      </p:sp>
      <p:sp>
        <p:nvSpPr>
          <p:cNvPr id="8200" name="Rectangle 8"/>
          <p:cNvSpPr>
            <a:spLocks noGrp="1" noChangeArrowheads="1"/>
          </p:cNvSpPr>
          <p:nvPr>
            <p:ph type="dt" sz="half" idx="2"/>
          </p:nvPr>
        </p:nvSpPr>
        <p:spPr/>
        <p:txBody>
          <a:bodyPr/>
          <a:lstStyle>
            <a:lvl1pPr>
              <a:defRPr/>
            </a:lvl1pPr>
          </a:lstStyle>
          <a:p>
            <a:fld id="{155C6A93-BBB9-4F3E-86CC-09A735E9A6C7}" type="datetimeFigureOut">
              <a:rPr lang="en-GB" smtClean="0"/>
              <a:pPr/>
              <a:t>04/01/2013</a:t>
            </a:fld>
            <a:endParaRPr lang="en-GB"/>
          </a:p>
        </p:txBody>
      </p:sp>
      <p:sp>
        <p:nvSpPr>
          <p:cNvPr id="8201" name="Rectangle 9"/>
          <p:cNvSpPr>
            <a:spLocks noGrp="1" noChangeArrowheads="1"/>
          </p:cNvSpPr>
          <p:nvPr>
            <p:ph type="ftr" sz="quarter" idx="3"/>
          </p:nvPr>
        </p:nvSpPr>
        <p:spPr/>
        <p:txBody>
          <a:bodyPr/>
          <a:lstStyle>
            <a:lvl1pPr>
              <a:defRPr/>
            </a:lvl1pPr>
          </a:lstStyle>
          <a:p>
            <a:endParaRPr lang="en-GB"/>
          </a:p>
        </p:txBody>
      </p:sp>
      <p:sp>
        <p:nvSpPr>
          <p:cNvPr id="8202" name="Rectangle 10"/>
          <p:cNvSpPr>
            <a:spLocks noGrp="1" noChangeArrowheads="1"/>
          </p:cNvSpPr>
          <p:nvPr>
            <p:ph type="sldNum" sz="quarter" idx="4"/>
          </p:nvPr>
        </p:nvSpPr>
        <p:spPr/>
        <p:txBody>
          <a:bodyPr/>
          <a:lstStyle>
            <a:lvl1pPr>
              <a:defRPr/>
            </a:lvl1pPr>
          </a:lstStyle>
          <a:p>
            <a:fld id="{35DA3421-4D78-4EBB-B9F9-C747D415C009}"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155C6A93-BBB9-4F3E-86CC-09A735E9A6C7}" type="datetimeFigureOut">
              <a:rPr lang="en-GB" smtClean="0"/>
              <a:pPr/>
              <a:t>04/01/2013</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35DA3421-4D78-4EBB-B9F9-C747D415C009}"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301625"/>
            <a:ext cx="1827212" cy="564038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370013" y="301625"/>
            <a:ext cx="5334000" cy="56403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155C6A93-BBB9-4F3E-86CC-09A735E9A6C7}" type="datetimeFigureOut">
              <a:rPr lang="en-GB" smtClean="0"/>
              <a:pPr/>
              <a:t>04/01/2013</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35DA3421-4D78-4EBB-B9F9-C747D415C009}" type="slidenum">
              <a:rPr lang="en-GB" smtClean="0"/>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370013" y="301625"/>
            <a:ext cx="7313612" cy="56403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Date Placeholder 2"/>
          <p:cNvSpPr>
            <a:spLocks noGrp="1"/>
          </p:cNvSpPr>
          <p:nvPr>
            <p:ph type="dt" sz="half" idx="10"/>
          </p:nvPr>
        </p:nvSpPr>
        <p:spPr>
          <a:xfrm>
            <a:off x="457200" y="6248400"/>
            <a:ext cx="2133600" cy="457200"/>
          </a:xfrm>
        </p:spPr>
        <p:txBody>
          <a:bodyPr/>
          <a:lstStyle>
            <a:lvl1pPr>
              <a:defRPr/>
            </a:lvl1pPr>
          </a:lstStyle>
          <a:p>
            <a:fld id="{155C6A93-BBB9-4F3E-86CC-09A735E9A6C7}" type="datetimeFigureOut">
              <a:rPr lang="en-GB" smtClean="0"/>
              <a:pPr/>
              <a:t>04/01/2013</a:t>
            </a:fld>
            <a:endParaRPr lang="en-GB"/>
          </a:p>
        </p:txBody>
      </p:sp>
      <p:sp>
        <p:nvSpPr>
          <p:cNvPr id="4" name="Footer Placeholder 3"/>
          <p:cNvSpPr>
            <a:spLocks noGrp="1"/>
          </p:cNvSpPr>
          <p:nvPr>
            <p:ph type="ftr" sz="quarter" idx="11"/>
          </p:nvPr>
        </p:nvSpPr>
        <p:spPr>
          <a:xfrm>
            <a:off x="3124200" y="6248400"/>
            <a:ext cx="2895600" cy="457200"/>
          </a:xfrm>
        </p:spPr>
        <p:txBody>
          <a:bodyPr/>
          <a:lstStyle>
            <a:lvl1pPr>
              <a:defRPr/>
            </a:lvl1pPr>
          </a:lstStyle>
          <a:p>
            <a:endParaRPr lang="en-GB"/>
          </a:p>
        </p:txBody>
      </p:sp>
      <p:sp>
        <p:nvSpPr>
          <p:cNvPr id="5" name="Slide Number Placeholder 4"/>
          <p:cNvSpPr>
            <a:spLocks noGrp="1"/>
          </p:cNvSpPr>
          <p:nvPr>
            <p:ph type="sldNum" sz="quarter" idx="12"/>
          </p:nvPr>
        </p:nvSpPr>
        <p:spPr>
          <a:xfrm>
            <a:off x="6553200" y="6248400"/>
            <a:ext cx="2133600" cy="457200"/>
          </a:xfrm>
        </p:spPr>
        <p:txBody>
          <a:bodyPr/>
          <a:lstStyle>
            <a:lvl1pPr>
              <a:defRPr/>
            </a:lvl1pPr>
          </a:lstStyle>
          <a:p>
            <a:fld id="{35DA3421-4D78-4EBB-B9F9-C747D415C009}" type="slidenum">
              <a:rPr lang="en-GB" smtClean="0"/>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0013" y="301625"/>
            <a:ext cx="7313612" cy="1143000"/>
          </a:xfrm>
        </p:spPr>
        <p:txBody>
          <a:bodyPr/>
          <a:lstStyle/>
          <a:p>
            <a:r>
              <a:rPr lang="en-US" smtClean="0"/>
              <a:t>Click to edit Master title style</a:t>
            </a:r>
            <a:endParaRPr lang="en-GB"/>
          </a:p>
        </p:txBody>
      </p:sp>
      <p:sp>
        <p:nvSpPr>
          <p:cNvPr id="3" name="Content Placeholder 2"/>
          <p:cNvSpPr>
            <a:spLocks noGrp="1"/>
          </p:cNvSpPr>
          <p:nvPr>
            <p:ph sz="quarter" idx="1"/>
          </p:nvPr>
        </p:nvSpPr>
        <p:spPr>
          <a:xfrm>
            <a:off x="1370013" y="1827213"/>
            <a:ext cx="3579812"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1370013" y="3960813"/>
            <a:ext cx="3579812"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half" idx="3"/>
          </p:nvPr>
        </p:nvSpPr>
        <p:spPr>
          <a:xfrm>
            <a:off x="5102225" y="1827213"/>
            <a:ext cx="3581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Date Placeholder 5"/>
          <p:cNvSpPr>
            <a:spLocks noGrp="1"/>
          </p:cNvSpPr>
          <p:nvPr>
            <p:ph type="dt" sz="half" idx="10"/>
          </p:nvPr>
        </p:nvSpPr>
        <p:spPr>
          <a:xfrm>
            <a:off x="457200" y="6248400"/>
            <a:ext cx="2133600" cy="457200"/>
          </a:xfrm>
        </p:spPr>
        <p:txBody>
          <a:bodyPr/>
          <a:lstStyle>
            <a:lvl1pPr>
              <a:defRPr/>
            </a:lvl1pPr>
          </a:lstStyle>
          <a:p>
            <a:fld id="{155C6A93-BBB9-4F3E-86CC-09A735E9A6C7}" type="datetimeFigureOut">
              <a:rPr lang="en-GB" smtClean="0"/>
              <a:pPr/>
              <a:t>04/01/2013</a:t>
            </a:fld>
            <a:endParaRPr lang="en-GB"/>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endParaRPr lang="en-GB"/>
          </a:p>
        </p:txBody>
      </p:sp>
      <p:sp>
        <p:nvSpPr>
          <p:cNvPr id="8" name="Slide Number Placeholder 7"/>
          <p:cNvSpPr>
            <a:spLocks noGrp="1"/>
          </p:cNvSpPr>
          <p:nvPr>
            <p:ph type="sldNum" sz="quarter" idx="12"/>
          </p:nvPr>
        </p:nvSpPr>
        <p:spPr>
          <a:xfrm>
            <a:off x="6553200" y="6248400"/>
            <a:ext cx="2133600" cy="457200"/>
          </a:xfrm>
        </p:spPr>
        <p:txBody>
          <a:bodyPr/>
          <a:lstStyle>
            <a:lvl1pPr>
              <a:defRPr/>
            </a:lvl1pPr>
          </a:lstStyle>
          <a:p>
            <a:fld id="{35DA3421-4D78-4EBB-B9F9-C747D415C009}" type="slidenum">
              <a:rPr lang="en-GB" smtClean="0"/>
              <a:pPr/>
              <a:t>‹#›</a:t>
            </a:fld>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0013" y="301625"/>
            <a:ext cx="7313612"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1370013" y="1827213"/>
            <a:ext cx="3579812"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102225" y="1827213"/>
            <a:ext cx="3581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457200" y="6248400"/>
            <a:ext cx="2133600" cy="457200"/>
          </a:xfrm>
        </p:spPr>
        <p:txBody>
          <a:bodyPr/>
          <a:lstStyle>
            <a:lvl1pPr>
              <a:defRPr/>
            </a:lvl1pPr>
          </a:lstStyle>
          <a:p>
            <a:fld id="{155C6A93-BBB9-4F3E-86CC-09A735E9A6C7}" type="datetimeFigureOut">
              <a:rPr lang="en-GB" smtClean="0"/>
              <a:pPr/>
              <a:t>04/01/2013</a:t>
            </a:fld>
            <a:endParaRPr lang="en-GB"/>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GB"/>
          </a:p>
        </p:txBody>
      </p:sp>
      <p:sp>
        <p:nvSpPr>
          <p:cNvPr id="7" name="Slide Number Placeholder 6"/>
          <p:cNvSpPr>
            <a:spLocks noGrp="1"/>
          </p:cNvSpPr>
          <p:nvPr>
            <p:ph type="sldNum" sz="quarter" idx="12"/>
          </p:nvPr>
        </p:nvSpPr>
        <p:spPr>
          <a:xfrm>
            <a:off x="6553200" y="6248400"/>
            <a:ext cx="2133600" cy="457200"/>
          </a:xfrm>
        </p:spPr>
        <p:txBody>
          <a:bodyPr/>
          <a:lstStyle>
            <a:lvl1pPr>
              <a:defRPr/>
            </a:lvl1pPr>
          </a:lstStyle>
          <a:p>
            <a:fld id="{35DA3421-4D78-4EBB-B9F9-C747D415C009}"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155C6A93-BBB9-4F3E-86CC-09A735E9A6C7}" type="datetimeFigureOut">
              <a:rPr lang="en-GB" smtClean="0"/>
              <a:pPr/>
              <a:t>04/01/2013</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35DA3421-4D78-4EBB-B9F9-C747D415C009}"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155C6A93-BBB9-4F3E-86CC-09A735E9A6C7}" type="datetimeFigureOut">
              <a:rPr lang="en-GB" smtClean="0"/>
              <a:pPr/>
              <a:t>04/01/2013</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35DA3421-4D78-4EBB-B9F9-C747D415C009}"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370013" y="1827213"/>
            <a:ext cx="35798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102225"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fld id="{155C6A93-BBB9-4F3E-86CC-09A735E9A6C7}" type="datetimeFigureOut">
              <a:rPr lang="en-GB" smtClean="0"/>
              <a:pPr/>
              <a:t>04/01/2013</a:t>
            </a:fld>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35DA3421-4D78-4EBB-B9F9-C747D415C009}"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fld id="{155C6A93-BBB9-4F3E-86CC-09A735E9A6C7}" type="datetimeFigureOut">
              <a:rPr lang="en-GB" smtClean="0"/>
              <a:pPr/>
              <a:t>04/01/2013</a:t>
            </a:fld>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35DA3421-4D78-4EBB-B9F9-C747D415C009}"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fld id="{155C6A93-BBB9-4F3E-86CC-09A735E9A6C7}" type="datetimeFigureOut">
              <a:rPr lang="en-GB" smtClean="0"/>
              <a:pPr/>
              <a:t>04/01/2013</a:t>
            </a:fld>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35DA3421-4D78-4EBB-B9F9-C747D415C009}"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155C6A93-BBB9-4F3E-86CC-09A735E9A6C7}" type="datetimeFigureOut">
              <a:rPr lang="en-GB" smtClean="0"/>
              <a:pPr/>
              <a:t>04/01/2013</a:t>
            </a:fld>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35DA3421-4D78-4EBB-B9F9-C747D415C009}"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155C6A93-BBB9-4F3E-86CC-09A735E9A6C7}" type="datetimeFigureOut">
              <a:rPr lang="en-GB" smtClean="0"/>
              <a:pPr/>
              <a:t>04/01/2013</a:t>
            </a:fld>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35DA3421-4D78-4EBB-B9F9-C747D415C009}"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155C6A93-BBB9-4F3E-86CC-09A735E9A6C7}" type="datetimeFigureOut">
              <a:rPr lang="en-GB" smtClean="0"/>
              <a:pPr/>
              <a:t>04/01/2013</a:t>
            </a:fld>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35DA3421-4D78-4EBB-B9F9-C747D415C009}"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3238500" y="0"/>
            <a:ext cx="11925300" cy="3810000"/>
            <a:chOff x="-2040" y="0"/>
            <a:chExt cx="7512" cy="2400"/>
          </a:xfrm>
        </p:grpSpPr>
        <p:sp>
          <p:nvSpPr>
            <p:cNvPr id="7171" name="AutoShape 3"/>
            <p:cNvSpPr>
              <a:spLocks noChangeArrowheads="1"/>
            </p:cNvSpPr>
            <p:nvPr/>
          </p:nvSpPr>
          <p:spPr bwMode="auto">
            <a:xfrm>
              <a:off x="-2040" y="432"/>
              <a:ext cx="2592" cy="1968"/>
            </a:xfrm>
            <a:custGeom>
              <a:avLst/>
              <a:gdLst>
                <a:gd name="G0" fmla="+- 18296 0 0"/>
                <a:gd name="G1" fmla="+- -30880 0 0"/>
                <a:gd name="G2" fmla="+- 31512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296" y="5746"/>
                </a:cxn>
                <a:cxn ang="0">
                  <a:pos x="64000" y="32000"/>
                </a:cxn>
                <a:cxn ang="0">
                  <a:pos x="50296" y="58253"/>
                </a:cxn>
                <a:cxn ang="0">
                  <a:pos x="50296" y="58253"/>
                </a:cxn>
                <a:cxn ang="0">
                  <a:pos x="50295" y="58253"/>
                </a:cxn>
                <a:cxn ang="0">
                  <a:pos x="50296" y="58254"/>
                </a:cxn>
                <a:cxn ang="0">
                  <a:pos x="50296" y="5746"/>
                </a:cxn>
                <a:cxn ang="0">
                  <a:pos x="50295" y="5746"/>
                </a:cxn>
                <a:cxn ang="0">
                  <a:pos x="50296" y="5746"/>
                </a:cxn>
              </a:cxnLst>
              <a:rect l="T13" t="T15" r="T17" b="T19"/>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w="9525">
              <a:noFill/>
              <a:miter lim="800000"/>
              <a:headEnd/>
              <a:tailEnd/>
            </a:ln>
          </p:spPr>
          <p:txBody>
            <a:bodyPr/>
            <a:lstStyle/>
            <a:p>
              <a:pPr eaLnBrk="1" hangingPunct="1"/>
              <a:endParaRPr lang="en-GB" sz="2400">
                <a:latin typeface="Times New Roman" pitchFamily="18" charset="0"/>
              </a:endParaRPr>
            </a:p>
          </p:txBody>
        </p:sp>
        <p:sp>
          <p:nvSpPr>
            <p:cNvPr id="7172" name="AutoShape 4"/>
            <p:cNvSpPr>
              <a:spLocks noChangeArrowheads="1"/>
            </p:cNvSpPr>
            <p:nvPr/>
          </p:nvSpPr>
          <p:spPr bwMode="auto">
            <a:xfrm>
              <a:off x="-1528" y="0"/>
              <a:ext cx="1949" cy="1987"/>
            </a:xfrm>
            <a:custGeom>
              <a:avLst/>
              <a:gdLst>
                <a:gd name="G0" fmla="+- 18077 0 0"/>
                <a:gd name="G1" fmla="+- -3088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077" y="5595"/>
                </a:cxn>
                <a:cxn ang="0">
                  <a:pos x="64000" y="32000"/>
                </a:cxn>
                <a:cxn ang="0">
                  <a:pos x="50077" y="58404"/>
                </a:cxn>
                <a:cxn ang="0">
                  <a:pos x="50077" y="58404"/>
                </a:cxn>
                <a:cxn ang="0">
                  <a:pos x="50076" y="58404"/>
                </a:cxn>
                <a:cxn ang="0">
                  <a:pos x="50077" y="58405"/>
                </a:cxn>
                <a:cxn ang="0">
                  <a:pos x="50077" y="5595"/>
                </a:cxn>
                <a:cxn ang="0">
                  <a:pos x="50076" y="5595"/>
                </a:cxn>
                <a:cxn ang="0">
                  <a:pos x="50077" y="5595"/>
                </a:cxn>
              </a:cxnLst>
              <a:rect l="T13" t="T15" r="T17" b="T19"/>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w="9525">
              <a:noFill/>
              <a:miter lim="800000"/>
              <a:headEnd/>
              <a:tailEnd/>
            </a:ln>
          </p:spPr>
          <p:txBody>
            <a:bodyPr/>
            <a:lstStyle/>
            <a:p>
              <a:pPr eaLnBrk="1" hangingPunct="1"/>
              <a:endParaRPr lang="en-GB">
                <a:latin typeface="Arial" charset="0"/>
              </a:endParaRPr>
            </a:p>
          </p:txBody>
        </p:sp>
        <p:sp>
          <p:nvSpPr>
            <p:cNvPr id="7173" name="Line 5"/>
            <p:cNvSpPr>
              <a:spLocks noChangeShapeType="1"/>
            </p:cNvSpPr>
            <p:nvPr/>
          </p:nvSpPr>
          <p:spPr bwMode="auto">
            <a:xfrm>
              <a:off x="864" y="960"/>
              <a:ext cx="4608" cy="0"/>
            </a:xfrm>
            <a:prstGeom prst="line">
              <a:avLst/>
            </a:prstGeom>
            <a:noFill/>
            <a:ln w="12700">
              <a:solidFill>
                <a:schemeClr val="tx1"/>
              </a:solidFill>
              <a:round/>
              <a:headEnd/>
              <a:tailEnd/>
            </a:ln>
            <a:effectLst/>
          </p:spPr>
          <p:txBody>
            <a:bodyPr/>
            <a:lstStyle/>
            <a:p>
              <a:endParaRPr lang="en-GB"/>
            </a:p>
          </p:txBody>
        </p:sp>
      </p:grpSp>
      <p:sp>
        <p:nvSpPr>
          <p:cNvPr id="7174" name="Rectangle 6"/>
          <p:cNvSpPr>
            <a:spLocks noGrp="1" noChangeArrowheads="1"/>
          </p:cNvSpPr>
          <p:nvPr>
            <p:ph type="title"/>
          </p:nvPr>
        </p:nvSpPr>
        <p:spPr bwMode="auto">
          <a:xfrm>
            <a:off x="1370013" y="301625"/>
            <a:ext cx="7313612"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7175" name="Rectangle 7"/>
          <p:cNvSpPr>
            <a:spLocks noGrp="1" noChangeArrowheads="1"/>
          </p:cNvSpPr>
          <p:nvPr>
            <p:ph type="body" idx="1"/>
          </p:nvPr>
        </p:nvSpPr>
        <p:spPr bwMode="auto">
          <a:xfrm>
            <a:off x="1370013" y="1827213"/>
            <a:ext cx="7313612"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176"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fld id="{155C6A93-BBB9-4F3E-86CC-09A735E9A6C7}" type="datetimeFigureOut">
              <a:rPr lang="en-GB" smtClean="0"/>
              <a:pPr/>
              <a:t>04/01/2013</a:t>
            </a:fld>
            <a:endParaRPr lang="en-GB"/>
          </a:p>
        </p:txBody>
      </p:sp>
      <p:sp>
        <p:nvSpPr>
          <p:cNvPr id="7177"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vl1pPr>
          </a:lstStyle>
          <a:p>
            <a:endParaRPr lang="en-GB"/>
          </a:p>
        </p:txBody>
      </p:sp>
      <p:sp>
        <p:nvSpPr>
          <p:cNvPr id="7178"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35DA3421-4D78-4EBB-B9F9-C747D415C009}"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rtl="0" eaLnBrk="1" fontAlgn="base" hangingPunct="1">
        <a:spcBef>
          <a:spcPct val="0"/>
        </a:spcBef>
        <a:spcAft>
          <a:spcPct val="0"/>
        </a:spcAft>
        <a:defRPr sz="360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Arial" charset="0"/>
        </a:defRPr>
      </a:lvl2pPr>
      <a:lvl3pPr algn="l" rtl="0" eaLnBrk="1" fontAlgn="base" hangingPunct="1">
        <a:spcBef>
          <a:spcPct val="0"/>
        </a:spcBef>
        <a:spcAft>
          <a:spcPct val="0"/>
        </a:spcAft>
        <a:defRPr sz="3600">
          <a:solidFill>
            <a:schemeClr val="tx2"/>
          </a:solidFill>
          <a:latin typeface="Arial" charset="0"/>
        </a:defRPr>
      </a:lvl3pPr>
      <a:lvl4pPr algn="l" rtl="0" eaLnBrk="1" fontAlgn="base" hangingPunct="1">
        <a:spcBef>
          <a:spcPct val="0"/>
        </a:spcBef>
        <a:spcAft>
          <a:spcPct val="0"/>
        </a:spcAft>
        <a:defRPr sz="3600">
          <a:solidFill>
            <a:schemeClr val="tx2"/>
          </a:solidFill>
          <a:latin typeface="Arial" charset="0"/>
        </a:defRPr>
      </a:lvl4pPr>
      <a:lvl5pPr algn="l" rtl="0" eaLnBrk="1" fontAlgn="base" hangingPunct="1">
        <a:spcBef>
          <a:spcPct val="0"/>
        </a:spcBef>
        <a:spcAft>
          <a:spcPct val="0"/>
        </a:spcAft>
        <a:defRPr sz="3600">
          <a:solidFill>
            <a:schemeClr val="tx2"/>
          </a:solidFill>
          <a:latin typeface="Arial" charset="0"/>
        </a:defRPr>
      </a:lvl5pPr>
      <a:lvl6pPr marL="457200" algn="l" rtl="0" eaLnBrk="1" fontAlgn="base" hangingPunct="1">
        <a:spcBef>
          <a:spcPct val="0"/>
        </a:spcBef>
        <a:spcAft>
          <a:spcPct val="0"/>
        </a:spcAft>
        <a:defRPr sz="3600">
          <a:solidFill>
            <a:schemeClr val="tx2"/>
          </a:solidFill>
          <a:latin typeface="Arial" charset="0"/>
        </a:defRPr>
      </a:lvl6pPr>
      <a:lvl7pPr marL="914400" algn="l" rtl="0" eaLnBrk="1" fontAlgn="base" hangingPunct="1">
        <a:spcBef>
          <a:spcPct val="0"/>
        </a:spcBef>
        <a:spcAft>
          <a:spcPct val="0"/>
        </a:spcAft>
        <a:defRPr sz="3600">
          <a:solidFill>
            <a:schemeClr val="tx2"/>
          </a:solidFill>
          <a:latin typeface="Arial" charset="0"/>
        </a:defRPr>
      </a:lvl7pPr>
      <a:lvl8pPr marL="1371600" algn="l" rtl="0" eaLnBrk="1" fontAlgn="base" hangingPunct="1">
        <a:spcBef>
          <a:spcPct val="0"/>
        </a:spcBef>
        <a:spcAft>
          <a:spcPct val="0"/>
        </a:spcAft>
        <a:defRPr sz="3600">
          <a:solidFill>
            <a:schemeClr val="tx2"/>
          </a:solidFill>
          <a:latin typeface="Arial" charset="0"/>
        </a:defRPr>
      </a:lvl8pPr>
      <a:lvl9pPr marL="1828800" algn="l" rtl="0" eaLnBrk="1" fontAlgn="base" hangingPunct="1">
        <a:spcBef>
          <a:spcPct val="0"/>
        </a:spcBef>
        <a:spcAft>
          <a:spcPct val="0"/>
        </a:spcAft>
        <a:defRPr sz="3600">
          <a:solidFill>
            <a:schemeClr val="tx2"/>
          </a:solidFill>
          <a:latin typeface="Arial" charset="0"/>
        </a:defRPr>
      </a:lvl9pPr>
    </p:titleStyle>
    <p:bodyStyle>
      <a:lvl1pPr marL="342900" indent="-342900" algn="l" rtl="0" eaLnBrk="1" fontAlgn="base" hangingPunct="1">
        <a:spcBef>
          <a:spcPct val="20000"/>
        </a:spcBef>
        <a:spcAft>
          <a:spcPct val="0"/>
        </a:spcAft>
        <a:buClr>
          <a:schemeClr val="tx2"/>
        </a:buClr>
        <a:buSzPct val="70000"/>
        <a:buFont typeface="Wingdings" pitchFamily="2" charset="2"/>
        <a:buChar char="¡"/>
        <a:defRPr sz="29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2"/>
        </a:buClr>
        <a:buSzPct val="70000"/>
        <a:buFont typeface="Wingdings" pitchFamily="2" charset="2"/>
        <a:buChar char="l"/>
        <a:defRPr sz="2500">
          <a:solidFill>
            <a:schemeClr val="tx1"/>
          </a:solidFill>
          <a:latin typeface="+mn-lt"/>
        </a:defRPr>
      </a:lvl2pPr>
      <a:lvl3pPr marL="1143000" indent="-228600" algn="l" rtl="0" eaLnBrk="1" fontAlgn="base" hangingPunct="1">
        <a:spcBef>
          <a:spcPct val="20000"/>
        </a:spcBef>
        <a:spcAft>
          <a:spcPct val="0"/>
        </a:spcAft>
        <a:buClr>
          <a:schemeClr val="tx2"/>
        </a:buClr>
        <a:buSzPct val="65000"/>
        <a:buFont typeface="Wingdings" pitchFamily="2" charset="2"/>
        <a:buChar char="¡"/>
        <a:defRPr sz="2200">
          <a:solidFill>
            <a:schemeClr val="tx1"/>
          </a:solidFill>
          <a:latin typeface="+mn-lt"/>
        </a:defRPr>
      </a:lvl3pPr>
      <a:lvl4pPr marL="1600200" indent="-228600" algn="l" rtl="0" eaLnBrk="1" fontAlgn="base" hangingPunct="1">
        <a:spcBef>
          <a:spcPct val="20000"/>
        </a:spcBef>
        <a:spcAft>
          <a:spcPct val="0"/>
        </a:spcAft>
        <a:buClr>
          <a:schemeClr val="accent2"/>
        </a:buClr>
        <a:buSzPct val="70000"/>
        <a:buFont typeface="Wingdings" pitchFamily="2" charset="2"/>
        <a:buChar char="l"/>
        <a:defRPr sz="1900">
          <a:solidFill>
            <a:schemeClr val="tx1"/>
          </a:solidFill>
          <a:latin typeface="+mn-lt"/>
        </a:defRPr>
      </a:lvl4pPr>
      <a:lvl5pPr marL="2057400" indent="-228600" algn="l" rtl="0" eaLnBrk="1" fontAlgn="base" hangingPunct="1">
        <a:spcBef>
          <a:spcPct val="20000"/>
        </a:spcBef>
        <a:spcAft>
          <a:spcPct val="0"/>
        </a:spcAft>
        <a:buClr>
          <a:schemeClr val="tx2"/>
        </a:buClr>
        <a:buSzPct val="60000"/>
        <a:buFont typeface="Wingdings" pitchFamily="2" charset="2"/>
        <a:buChar char="¡"/>
        <a:defRPr sz="1900">
          <a:solidFill>
            <a:schemeClr val="tx1"/>
          </a:solidFill>
          <a:latin typeface="+mn-lt"/>
        </a:defRPr>
      </a:lvl5pPr>
      <a:lvl6pPr marL="2514600" indent="-228600" algn="l" rtl="0" eaLnBrk="1" fontAlgn="base" hangingPunct="1">
        <a:spcBef>
          <a:spcPct val="20000"/>
        </a:spcBef>
        <a:spcAft>
          <a:spcPct val="0"/>
        </a:spcAft>
        <a:buClr>
          <a:schemeClr val="tx2"/>
        </a:buClr>
        <a:buSzPct val="60000"/>
        <a:buFont typeface="Wingdings" pitchFamily="2" charset="2"/>
        <a:buChar char="¡"/>
        <a:defRPr sz="1900">
          <a:solidFill>
            <a:schemeClr val="tx1"/>
          </a:solidFill>
          <a:latin typeface="+mn-lt"/>
        </a:defRPr>
      </a:lvl6pPr>
      <a:lvl7pPr marL="2971800" indent="-228600" algn="l" rtl="0" eaLnBrk="1" fontAlgn="base" hangingPunct="1">
        <a:spcBef>
          <a:spcPct val="20000"/>
        </a:spcBef>
        <a:spcAft>
          <a:spcPct val="0"/>
        </a:spcAft>
        <a:buClr>
          <a:schemeClr val="tx2"/>
        </a:buClr>
        <a:buSzPct val="60000"/>
        <a:buFont typeface="Wingdings" pitchFamily="2" charset="2"/>
        <a:buChar char="¡"/>
        <a:defRPr sz="1900">
          <a:solidFill>
            <a:schemeClr val="tx1"/>
          </a:solidFill>
          <a:latin typeface="+mn-lt"/>
        </a:defRPr>
      </a:lvl7pPr>
      <a:lvl8pPr marL="3429000" indent="-228600" algn="l" rtl="0" eaLnBrk="1" fontAlgn="base" hangingPunct="1">
        <a:spcBef>
          <a:spcPct val="20000"/>
        </a:spcBef>
        <a:spcAft>
          <a:spcPct val="0"/>
        </a:spcAft>
        <a:buClr>
          <a:schemeClr val="tx2"/>
        </a:buClr>
        <a:buSzPct val="60000"/>
        <a:buFont typeface="Wingdings" pitchFamily="2" charset="2"/>
        <a:buChar char="¡"/>
        <a:defRPr sz="1900">
          <a:solidFill>
            <a:schemeClr val="tx1"/>
          </a:solidFill>
          <a:latin typeface="+mn-lt"/>
        </a:defRPr>
      </a:lvl8pPr>
      <a:lvl9pPr marL="3886200" indent="-228600" algn="l" rtl="0" eaLnBrk="1" fontAlgn="base" hangingPunct="1">
        <a:spcBef>
          <a:spcPct val="20000"/>
        </a:spcBef>
        <a:spcAft>
          <a:spcPct val="0"/>
        </a:spcAft>
        <a:buClr>
          <a:schemeClr val="tx2"/>
        </a:buClr>
        <a:buSzPct val="60000"/>
        <a:buFont typeface="Wingdings" pitchFamily="2" charset="2"/>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2.wav"/><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9.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4.wav"/><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 Id="rId4" Type="http://schemas.openxmlformats.org/officeDocument/2006/relationships/image" Target="../media/image7.jpeg"/></Relationships>
</file>

<file path=ppt/slides/_rels/slide37.xml.rels><?xml version="1.0" encoding="UTF-8" standalone="yes"?>
<Relationships xmlns="http://schemas.openxmlformats.org/package/2006/relationships"><Relationship Id="rId2" Type="http://schemas.openxmlformats.org/officeDocument/2006/relationships/audio" Target="../media/audio5.wav"/><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audio" Target="../media/audio5.wav"/><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Chapter 13</a:t>
            </a:r>
            <a:endParaRPr lang="en-GB" dirty="0"/>
          </a:p>
        </p:txBody>
      </p:sp>
      <p:sp>
        <p:nvSpPr>
          <p:cNvPr id="3" name="Subtitle 2"/>
          <p:cNvSpPr>
            <a:spLocks noGrp="1"/>
          </p:cNvSpPr>
          <p:nvPr>
            <p:ph type="subTitle" idx="1"/>
          </p:nvPr>
        </p:nvSpPr>
        <p:spPr/>
        <p:txBody>
          <a:bodyPr/>
          <a:lstStyle/>
          <a:p>
            <a:r>
              <a:rPr lang="en-GB" dirty="0" smtClean="0"/>
              <a:t>Biological Basis of Behaviour Disorders</a:t>
            </a:r>
          </a:p>
          <a:p>
            <a:endParaRPr lang="en-GB"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dirty="0" smtClean="0"/>
              <a:t>Causes of affective disorders</a:t>
            </a:r>
            <a:endParaRPr lang="en-US" altLang="en-US" dirty="0"/>
          </a:p>
        </p:txBody>
      </p:sp>
      <p:sp>
        <p:nvSpPr>
          <p:cNvPr id="18435" name="Rectangle 3"/>
          <p:cNvSpPr>
            <a:spLocks noGrp="1" noChangeArrowheads="1"/>
          </p:cNvSpPr>
          <p:nvPr>
            <p:ph type="body" idx="1"/>
          </p:nvPr>
        </p:nvSpPr>
        <p:spPr/>
        <p:txBody>
          <a:bodyPr/>
          <a:lstStyle/>
          <a:p>
            <a:r>
              <a:rPr lang="en-US" altLang="en-US" dirty="0" smtClean="0"/>
              <a:t>Genetics </a:t>
            </a:r>
          </a:p>
          <a:p>
            <a:pPr lvl="1"/>
            <a:r>
              <a:rPr lang="en-US" altLang="en-US" dirty="0" smtClean="0"/>
              <a:t>Concordance rate in identical twins much higher than in fraternal twins</a:t>
            </a:r>
          </a:p>
          <a:p>
            <a:pPr lvl="1"/>
            <a:r>
              <a:rPr lang="en-US" altLang="en-US" dirty="0" smtClean="0"/>
              <a:t>Bipolar – rate of 50-100% in MZ twins</a:t>
            </a:r>
          </a:p>
          <a:p>
            <a:pPr lvl="1"/>
            <a:r>
              <a:rPr lang="en-US" altLang="en-US" dirty="0" smtClean="0"/>
              <a:t>Depression – 50% in MZ twins</a:t>
            </a:r>
          </a:p>
          <a:p>
            <a:pPr lvl="1"/>
            <a:r>
              <a:rPr lang="en-US" altLang="en-US" dirty="0" smtClean="0"/>
              <a:t>Estimated genetic contribution to be 5 times higher for bipolar than for depression</a:t>
            </a:r>
          </a:p>
          <a:p>
            <a:pPr lvl="1"/>
            <a:r>
              <a:rPr lang="en-US" altLang="en-US" dirty="0" smtClean="0"/>
              <a:t>Many genes implicated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n-US" dirty="0" smtClean="0"/>
              <a:t>Causes of affective disorders: neurochemistry</a:t>
            </a:r>
            <a:endParaRPr lang="en-US" altLang="en-US" dirty="0"/>
          </a:p>
        </p:txBody>
      </p:sp>
      <p:sp>
        <p:nvSpPr>
          <p:cNvPr id="17411" name="Rectangle 3"/>
          <p:cNvSpPr>
            <a:spLocks noGrp="1" noChangeArrowheads="1"/>
          </p:cNvSpPr>
          <p:nvPr>
            <p:ph type="body" idx="1"/>
          </p:nvPr>
        </p:nvSpPr>
        <p:spPr/>
        <p:txBody>
          <a:bodyPr/>
          <a:lstStyle/>
          <a:p>
            <a:r>
              <a:rPr lang="en-GB" sz="1800" dirty="0" smtClean="0"/>
              <a:t>Disrupted neurotransmitter systems in the locus </a:t>
            </a:r>
            <a:r>
              <a:rPr lang="en-GB" sz="1800" dirty="0" err="1" smtClean="0"/>
              <a:t>coeruleus</a:t>
            </a:r>
            <a:r>
              <a:rPr lang="en-GB" sz="1800" dirty="0" smtClean="0"/>
              <a:t> (noradrenaline) (Leonard, 1997) and 5HT systems (</a:t>
            </a:r>
            <a:r>
              <a:rPr lang="en-GB" sz="1800" dirty="0" err="1" smtClean="0"/>
              <a:t>Arranz</a:t>
            </a:r>
            <a:r>
              <a:rPr lang="en-GB" sz="1800" dirty="0" smtClean="0"/>
              <a:t> et al., 1994)</a:t>
            </a:r>
            <a:endParaRPr lang="en-US" altLang="en-US" sz="1800" dirty="0" smtClean="0"/>
          </a:p>
          <a:p>
            <a:r>
              <a:rPr lang="en-US" altLang="en-US" sz="1800" dirty="0" smtClean="0"/>
              <a:t>Major depression – lower serotonin &amp; norepinephrine metabolite</a:t>
            </a:r>
          </a:p>
          <a:p>
            <a:pPr lvl="1"/>
            <a:r>
              <a:rPr lang="en-GB" sz="1800" dirty="0" smtClean="0"/>
              <a:t>Low levels of a serotonin metabolite (5-HIAA) have been found in individuals with major depression and recently linked to a greater suicide risk (Mann et al., 1999) </a:t>
            </a:r>
            <a:endParaRPr lang="en-US" altLang="en-US" sz="1800" dirty="0" smtClean="0"/>
          </a:p>
          <a:p>
            <a:pPr lvl="1"/>
            <a:r>
              <a:rPr lang="en-GB" sz="1800" dirty="0" smtClean="0"/>
              <a:t>low levels of a noradrenaline metabolite (MHPG) have been found in the cerebral spinal fluid of major depressive individuals (Maas et al., 1974)</a:t>
            </a:r>
            <a:endParaRPr lang="en-US" alt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Neuroanatomy</a:t>
            </a:r>
            <a:r>
              <a:rPr lang="en-GB" dirty="0" smtClean="0"/>
              <a:t> of depression</a:t>
            </a:r>
            <a:endParaRPr lang="en-GB" dirty="0"/>
          </a:p>
        </p:txBody>
      </p:sp>
      <p:sp>
        <p:nvSpPr>
          <p:cNvPr id="5" name="Content Placeholder 4"/>
          <p:cNvSpPr>
            <a:spLocks noGrp="1"/>
          </p:cNvSpPr>
          <p:nvPr>
            <p:ph idx="1"/>
          </p:nvPr>
        </p:nvSpPr>
        <p:spPr/>
        <p:txBody>
          <a:bodyPr/>
          <a:lstStyle/>
          <a:p>
            <a:r>
              <a:rPr lang="en-GB" sz="2000" dirty="0" smtClean="0"/>
              <a:t>Reduced grey matter in the prefrontal cortex (Haldane &amp; </a:t>
            </a:r>
            <a:r>
              <a:rPr lang="en-GB" sz="2000" dirty="0" err="1" smtClean="0"/>
              <a:t>Frangou</a:t>
            </a:r>
            <a:r>
              <a:rPr lang="en-GB" sz="2000" dirty="0" smtClean="0"/>
              <a:t>, 2004)</a:t>
            </a:r>
          </a:p>
          <a:p>
            <a:r>
              <a:rPr lang="en-GB" sz="2000" dirty="0" smtClean="0"/>
              <a:t>Reduction in the grey matter ventral to the beginning of the corpus callosum (</a:t>
            </a:r>
            <a:r>
              <a:rPr lang="en-GB" sz="2000" dirty="0" err="1" smtClean="0"/>
              <a:t>Drevets</a:t>
            </a:r>
            <a:r>
              <a:rPr lang="en-GB" sz="2000" dirty="0" smtClean="0"/>
              <a:t>, </a:t>
            </a:r>
            <a:r>
              <a:rPr lang="en-GB" sz="2000" dirty="0" err="1" smtClean="0"/>
              <a:t>Ongur</a:t>
            </a:r>
            <a:r>
              <a:rPr lang="en-GB" sz="2000" dirty="0" smtClean="0"/>
              <a:t>, &amp; Price, 1998)</a:t>
            </a:r>
          </a:p>
          <a:p>
            <a:r>
              <a:rPr lang="en-GB" sz="2000" dirty="0" smtClean="0"/>
              <a:t>Underlying pathology of limbic system (</a:t>
            </a:r>
            <a:r>
              <a:rPr lang="en-GB" sz="2000" dirty="0" err="1" smtClean="0"/>
              <a:t>Soares</a:t>
            </a:r>
            <a:r>
              <a:rPr lang="en-GB" sz="2000" dirty="0" smtClean="0"/>
              <a:t> &amp; Mann, 1997)</a:t>
            </a:r>
          </a:p>
          <a:p>
            <a:r>
              <a:rPr lang="en-GB" sz="2000" dirty="0" smtClean="0"/>
              <a:t>Temporal abnormalities</a:t>
            </a:r>
          </a:p>
          <a:p>
            <a:r>
              <a:rPr lang="en-GB" sz="2000" dirty="0" smtClean="0"/>
              <a:t>Seasonal Affective Disorder (SAD) is one manifestation of problems linked with the </a:t>
            </a:r>
            <a:r>
              <a:rPr lang="en-GB" sz="2000" dirty="0" err="1" smtClean="0"/>
              <a:t>suprachiasmatic</a:t>
            </a:r>
            <a:r>
              <a:rPr lang="en-GB" sz="2000" dirty="0" smtClean="0"/>
              <a:t> nucleus (SCN) (Howland, 2009)</a:t>
            </a:r>
            <a:endParaRPr lang="en-GB"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HPA system</a:t>
            </a:r>
            <a:endParaRPr lang="en-GB" dirty="0"/>
          </a:p>
        </p:txBody>
      </p:sp>
      <p:sp>
        <p:nvSpPr>
          <p:cNvPr id="3" name="Content Placeholder 2"/>
          <p:cNvSpPr>
            <a:spLocks noGrp="1"/>
          </p:cNvSpPr>
          <p:nvPr>
            <p:ph idx="1"/>
          </p:nvPr>
        </p:nvSpPr>
        <p:spPr/>
        <p:txBody>
          <a:bodyPr/>
          <a:lstStyle/>
          <a:p>
            <a:r>
              <a:rPr lang="en-GB" sz="2800" dirty="0" smtClean="0"/>
              <a:t>Hyperactivity of the adrenal gland, which is more associated with symptoms of major depression – see Chapter 10</a:t>
            </a:r>
          </a:p>
          <a:p>
            <a:r>
              <a:rPr lang="en-GB" sz="2800" dirty="0" smtClean="0"/>
              <a:t>Dexamethasone suppression test, which tests for excessive amounts of cortisol in depressive individuals (</a:t>
            </a:r>
            <a:r>
              <a:rPr lang="en-GB" sz="2800" dirty="0" err="1" smtClean="0"/>
              <a:t>Kalin</a:t>
            </a:r>
            <a:r>
              <a:rPr lang="en-GB" sz="2800" dirty="0" smtClean="0"/>
              <a:t> et al., 1981)</a:t>
            </a:r>
            <a:endParaRPr lang="en-GB"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en-US" dirty="0" smtClean="0"/>
              <a:t>A biochemical depression marker</a:t>
            </a:r>
            <a:endParaRPr lang="en-US" altLang="en-US" dirty="0"/>
          </a:p>
        </p:txBody>
      </p:sp>
      <p:sp>
        <p:nvSpPr>
          <p:cNvPr id="21507" name="Rectangle 3"/>
          <p:cNvSpPr>
            <a:spLocks noGrp="1" noChangeArrowheads="1"/>
          </p:cNvSpPr>
          <p:nvPr>
            <p:ph sz="half" idx="1"/>
          </p:nvPr>
        </p:nvSpPr>
        <p:spPr>
          <a:xfrm>
            <a:off x="1040074" y="1808360"/>
            <a:ext cx="3918423" cy="4114800"/>
          </a:xfrm>
        </p:spPr>
        <p:txBody>
          <a:bodyPr/>
          <a:lstStyle/>
          <a:p>
            <a:r>
              <a:rPr lang="en-US" altLang="en-US" sz="2000" dirty="0" err="1" smtClean="0"/>
              <a:t>Hypercortisolism</a:t>
            </a:r>
            <a:r>
              <a:rPr lang="en-US" altLang="en-US" sz="2000" dirty="0" smtClean="0"/>
              <a:t> – in many with major depressions</a:t>
            </a:r>
          </a:p>
          <a:p>
            <a:pPr lvl="1"/>
            <a:r>
              <a:rPr lang="en-US" altLang="en-US" sz="2000" dirty="0" smtClean="0"/>
              <a:t>Elevated corticotrophin releasing hormone – hypothalamic dysfunction </a:t>
            </a:r>
          </a:p>
          <a:p>
            <a:pPr lvl="1"/>
            <a:r>
              <a:rPr lang="en-US" altLang="en-US" sz="2000" dirty="0" smtClean="0"/>
              <a:t>Results in elevated ACTH secretion from pituitary</a:t>
            </a:r>
          </a:p>
          <a:p>
            <a:pPr lvl="1"/>
            <a:r>
              <a:rPr lang="en-US" altLang="en-US" sz="2000" dirty="0" smtClean="0"/>
              <a:t>Then abnormally high </a:t>
            </a:r>
            <a:r>
              <a:rPr lang="en-US" altLang="en-US" sz="2000" dirty="0" err="1" smtClean="0"/>
              <a:t>cortisol</a:t>
            </a:r>
            <a:r>
              <a:rPr lang="en-US" altLang="en-US" sz="2000" dirty="0" smtClean="0"/>
              <a:t> secretion from adrenal cortex</a:t>
            </a:r>
            <a:endParaRPr lang="en-US" altLang="en-US" sz="2000" dirty="0"/>
          </a:p>
        </p:txBody>
      </p:sp>
      <p:pic>
        <p:nvPicPr>
          <p:cNvPr id="21509" name="Picture 5" descr="15.7_465.gif                                                   000116F6Macintosh HD                   B3FADD55:"/>
          <p:cNvPicPr>
            <a:picLocks noChangeAspect="1" noChangeArrowheads="1"/>
          </p:cNvPicPr>
          <p:nvPr/>
        </p:nvPicPr>
        <p:blipFill>
          <a:blip r:embed="rId3" cstate="print"/>
          <a:srcRect/>
          <a:stretch>
            <a:fillRect/>
          </a:stretch>
        </p:blipFill>
        <p:spPr bwMode="auto">
          <a:xfrm>
            <a:off x="5173744" y="2186314"/>
            <a:ext cx="3263245" cy="3734504"/>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Treatment of affective disorders</a:t>
            </a:r>
            <a:endParaRPr lang="en-GB" dirty="0"/>
          </a:p>
        </p:txBody>
      </p:sp>
      <p:sp>
        <p:nvSpPr>
          <p:cNvPr id="3" name="Content Placeholder 2"/>
          <p:cNvSpPr>
            <a:spLocks noGrp="1"/>
          </p:cNvSpPr>
          <p:nvPr>
            <p:ph idx="1"/>
          </p:nvPr>
        </p:nvSpPr>
        <p:spPr/>
        <p:txBody>
          <a:bodyPr/>
          <a:lstStyle/>
          <a:p>
            <a:pPr lvl="1"/>
            <a:r>
              <a:rPr lang="en-GB" sz="1600" dirty="0" smtClean="0"/>
              <a:t>The two main treatments are talking therapies, such as counselling, and antidepressant medicines </a:t>
            </a:r>
          </a:p>
          <a:p>
            <a:pPr lvl="1"/>
            <a:r>
              <a:rPr lang="en-US" altLang="en-US" sz="1600" dirty="0" smtClean="0"/>
              <a:t>Medication </a:t>
            </a:r>
          </a:p>
          <a:p>
            <a:pPr lvl="1"/>
            <a:r>
              <a:rPr lang="en-US" altLang="en-US" sz="1600" dirty="0" smtClean="0"/>
              <a:t>Tricyclic compounds and MAO inhibitors</a:t>
            </a:r>
          </a:p>
          <a:p>
            <a:pPr lvl="2"/>
            <a:r>
              <a:rPr lang="en-US" altLang="en-US" sz="1600" dirty="0" smtClean="0"/>
              <a:t>Tricyclic compounds increase norepinephrine (interfere with re-uptake)</a:t>
            </a:r>
          </a:p>
          <a:p>
            <a:pPr lvl="2"/>
            <a:r>
              <a:rPr lang="en-US" altLang="en-US" sz="1600" dirty="0" smtClean="0"/>
              <a:t>MAO inhibitors increase by preventing breakdown</a:t>
            </a:r>
          </a:p>
          <a:p>
            <a:pPr lvl="1"/>
            <a:r>
              <a:rPr lang="en-US" altLang="en-US" sz="1600" dirty="0" smtClean="0"/>
              <a:t>Selective serotonin re-uptake inhibitor (SSRI)</a:t>
            </a:r>
          </a:p>
          <a:p>
            <a:pPr lvl="2"/>
            <a:r>
              <a:rPr lang="en-US" altLang="en-US" sz="1600" dirty="0" smtClean="0"/>
              <a:t>Prozac &amp; Zoloft</a:t>
            </a:r>
          </a:p>
          <a:p>
            <a:pPr lvl="2"/>
            <a:r>
              <a:rPr lang="en-US" altLang="en-US" sz="1600" dirty="0" smtClean="0"/>
              <a:t>Have more predictable effects and less side-effects</a:t>
            </a:r>
          </a:p>
          <a:p>
            <a:pPr lvl="1"/>
            <a:r>
              <a:rPr lang="en-US" altLang="en-US" sz="1600" dirty="0" smtClean="0"/>
              <a:t>Lithium – reduces norepinephrine levels – reduces mania</a:t>
            </a:r>
          </a:p>
          <a:p>
            <a:pPr lvl="1"/>
            <a:r>
              <a:rPr lang="en-GB" sz="1600" dirty="0" smtClean="0"/>
              <a:t>Therapies include cognitive behavioural therapy (CBT) and psychodynamic psychotherapy (</a:t>
            </a:r>
            <a:r>
              <a:rPr lang="en-GB" sz="1600" dirty="0" err="1" smtClean="0"/>
              <a:t>Peng</a:t>
            </a:r>
            <a:r>
              <a:rPr lang="en-GB" sz="1600" dirty="0" smtClean="0"/>
              <a:t> et al., 2009)</a:t>
            </a:r>
            <a:endParaRPr lang="en-US" altLang="en-US" sz="1600"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en-US" dirty="0" smtClean="0"/>
              <a:t>Symptoms of schizophrenia</a:t>
            </a:r>
            <a:endParaRPr lang="en-US" altLang="en-US" dirty="0"/>
          </a:p>
        </p:txBody>
      </p:sp>
      <p:sp>
        <p:nvSpPr>
          <p:cNvPr id="23555" name="Rectangle 3"/>
          <p:cNvSpPr>
            <a:spLocks noGrp="1" noChangeArrowheads="1"/>
          </p:cNvSpPr>
          <p:nvPr>
            <p:ph type="body" idx="1"/>
          </p:nvPr>
        </p:nvSpPr>
        <p:spPr/>
        <p:txBody>
          <a:bodyPr/>
          <a:lstStyle/>
          <a:p>
            <a:pPr lvl="0"/>
            <a:r>
              <a:rPr lang="en-GB" sz="2000" dirty="0" smtClean="0"/>
              <a:t>Auditory hallucinations:</a:t>
            </a:r>
          </a:p>
          <a:p>
            <a:pPr lvl="1"/>
            <a:r>
              <a:rPr lang="en-GB" sz="2000" dirty="0" smtClean="0"/>
              <a:t>Hearing thoughts spoken aloud</a:t>
            </a:r>
          </a:p>
          <a:p>
            <a:pPr lvl="1"/>
            <a:r>
              <a:rPr lang="en-GB" sz="2000" dirty="0" smtClean="0"/>
              <a:t>Hearing voices referring to himself/herself, made in the third person</a:t>
            </a:r>
          </a:p>
          <a:p>
            <a:pPr lvl="1"/>
            <a:r>
              <a:rPr lang="en-GB" sz="2000" dirty="0" smtClean="0"/>
              <a:t>Auditory hallucinations in the form of a commentary</a:t>
            </a:r>
          </a:p>
          <a:p>
            <a:pPr lvl="0"/>
            <a:r>
              <a:rPr lang="en-GB" sz="2000" dirty="0" smtClean="0"/>
              <a:t>Thought withdrawal, insertion and interruption</a:t>
            </a:r>
          </a:p>
          <a:p>
            <a:pPr lvl="0"/>
            <a:r>
              <a:rPr lang="en-GB" sz="2000" dirty="0" smtClean="0"/>
              <a:t>Thought broadcasting</a:t>
            </a:r>
          </a:p>
          <a:p>
            <a:pPr lvl="0"/>
            <a:r>
              <a:rPr lang="en-GB" sz="2000" dirty="0" smtClean="0"/>
              <a:t>Somatic hallucinations</a:t>
            </a:r>
          </a:p>
          <a:p>
            <a:pPr lvl="0"/>
            <a:r>
              <a:rPr lang="en-GB" sz="2000" dirty="0" smtClean="0"/>
              <a:t>Delusional perception</a:t>
            </a:r>
          </a:p>
          <a:p>
            <a:pPr lvl="0"/>
            <a:r>
              <a:rPr lang="en-GB" sz="2000" dirty="0" smtClean="0"/>
              <a:t>Feelings or actions experienced as made or influenced by external agents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ltLang="en-US" sz="3300" dirty="0"/>
              <a:t>Course of </a:t>
            </a:r>
            <a:r>
              <a:rPr lang="en-US" altLang="en-US" sz="3300" dirty="0" smtClean="0"/>
              <a:t>schizophrenic disorder</a:t>
            </a:r>
            <a:endParaRPr lang="en-US" altLang="en-US" dirty="0"/>
          </a:p>
        </p:txBody>
      </p:sp>
      <p:sp>
        <p:nvSpPr>
          <p:cNvPr id="24579" name="Rectangle 3"/>
          <p:cNvSpPr>
            <a:spLocks noGrp="1" noChangeArrowheads="1"/>
          </p:cNvSpPr>
          <p:nvPr>
            <p:ph type="body" idx="1"/>
          </p:nvPr>
        </p:nvSpPr>
        <p:spPr/>
        <p:txBody>
          <a:bodyPr/>
          <a:lstStyle/>
          <a:p>
            <a:r>
              <a:rPr lang="en-US" altLang="en-US" sz="2400" dirty="0"/>
              <a:t>Three </a:t>
            </a:r>
            <a:r>
              <a:rPr lang="en-US" altLang="en-US" sz="2400" dirty="0" smtClean="0"/>
              <a:t>stages</a:t>
            </a:r>
            <a:endParaRPr lang="en-US" altLang="en-US" sz="2400" dirty="0"/>
          </a:p>
          <a:p>
            <a:pPr lvl="1"/>
            <a:r>
              <a:rPr lang="en-US" altLang="en-US" sz="2400" dirty="0"/>
              <a:t>Prodromal phase </a:t>
            </a:r>
            <a:r>
              <a:rPr lang="en-US" altLang="en-US" sz="2400" dirty="0" smtClean="0"/>
              <a:t>– social </a:t>
            </a:r>
            <a:r>
              <a:rPr lang="en-US" altLang="en-US" sz="2400" dirty="0"/>
              <a:t>withdrawal</a:t>
            </a:r>
          </a:p>
          <a:p>
            <a:pPr lvl="1"/>
            <a:r>
              <a:rPr lang="en-US" altLang="en-US" sz="2400" dirty="0"/>
              <a:t>Active phase </a:t>
            </a:r>
            <a:r>
              <a:rPr lang="en-US" altLang="en-US" sz="2400" dirty="0" smtClean="0"/>
              <a:t>– acute </a:t>
            </a:r>
            <a:r>
              <a:rPr lang="en-US" altLang="en-US" sz="2400" dirty="0"/>
              <a:t>symptoms</a:t>
            </a:r>
          </a:p>
          <a:p>
            <a:pPr lvl="1"/>
            <a:r>
              <a:rPr lang="en-US" altLang="en-US" sz="2400" dirty="0"/>
              <a:t>Residual phase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ltLang="en-US" dirty="0" smtClean="0"/>
              <a:t>The biochemistry of schizophrenia</a:t>
            </a:r>
            <a:endParaRPr lang="en-US" altLang="en-US" dirty="0"/>
          </a:p>
        </p:txBody>
      </p:sp>
      <p:sp>
        <p:nvSpPr>
          <p:cNvPr id="25603" name="Rectangle 3"/>
          <p:cNvSpPr>
            <a:spLocks noGrp="1" noChangeArrowheads="1"/>
          </p:cNvSpPr>
          <p:nvPr>
            <p:ph type="body" idx="1"/>
          </p:nvPr>
        </p:nvSpPr>
        <p:spPr/>
        <p:txBody>
          <a:bodyPr/>
          <a:lstStyle/>
          <a:p>
            <a:r>
              <a:rPr lang="en-GB" sz="2800" dirty="0" smtClean="0"/>
              <a:t>Dopamine is classified as a catecholamine neurotransmitter and is a precursor of adrenaline and noradrenaline </a:t>
            </a:r>
          </a:p>
          <a:p>
            <a:r>
              <a:rPr lang="en-US" altLang="en-US" sz="2800" dirty="0" err="1" smtClean="0"/>
              <a:t>Mesocortical</a:t>
            </a:r>
            <a:r>
              <a:rPr lang="en-US" altLang="en-US" sz="2800" dirty="0" smtClean="0"/>
              <a:t>  dopamine system – disturbed function</a:t>
            </a:r>
          </a:p>
          <a:p>
            <a:pPr lvl="1"/>
            <a:r>
              <a:rPr lang="en-US" altLang="en-US" sz="2800" dirty="0" smtClean="0"/>
              <a:t>Ventral </a:t>
            </a:r>
            <a:r>
              <a:rPr lang="en-US" altLang="en-US" sz="2800" dirty="0" err="1" smtClean="0"/>
              <a:t>tegmentum</a:t>
            </a:r>
            <a:r>
              <a:rPr lang="en-US" altLang="en-US" sz="2800" dirty="0" smtClean="0"/>
              <a:t> to frontal cortex</a:t>
            </a:r>
            <a:endParaRPr lang="en-US" altLang="en-US"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ltLang="en-US" dirty="0" smtClean="0"/>
              <a:t>The biochemistry of schizophrenia</a:t>
            </a:r>
            <a:endParaRPr lang="en-US" altLang="en-US" dirty="0"/>
          </a:p>
        </p:txBody>
      </p:sp>
      <p:sp>
        <p:nvSpPr>
          <p:cNvPr id="27651" name="Rectangle 3"/>
          <p:cNvSpPr>
            <a:spLocks noGrp="1" noChangeArrowheads="1"/>
          </p:cNvSpPr>
          <p:nvPr>
            <p:ph sz="half" idx="1"/>
          </p:nvPr>
        </p:nvSpPr>
        <p:spPr/>
        <p:txBody>
          <a:bodyPr/>
          <a:lstStyle/>
          <a:p>
            <a:r>
              <a:rPr lang="en-US" altLang="en-US" sz="1600" dirty="0" smtClean="0"/>
              <a:t>Dopamine hypothesis of schizophrenia</a:t>
            </a:r>
          </a:p>
          <a:p>
            <a:pPr lvl="1"/>
            <a:r>
              <a:rPr lang="en-US" altLang="en-US" sz="1600" dirty="0" smtClean="0"/>
              <a:t>Excess or increased sensitivity to dopamine</a:t>
            </a:r>
          </a:p>
          <a:p>
            <a:r>
              <a:rPr lang="en-US" altLang="en-US" sz="1600" dirty="0" smtClean="0"/>
              <a:t>Amphetamine &amp; cocaine – increase dopamine activity and produce schizophrenic symptoms</a:t>
            </a:r>
          </a:p>
          <a:p>
            <a:r>
              <a:rPr lang="en-US" altLang="en-US" sz="1600" dirty="0" smtClean="0"/>
              <a:t>Chlorpromazine acts as dopamine antagonist </a:t>
            </a:r>
          </a:p>
          <a:p>
            <a:pPr lvl="1"/>
            <a:r>
              <a:rPr lang="en-US" altLang="en-US" sz="1600" dirty="0" smtClean="0"/>
              <a:t>Blocks postsynaptic receptor sites</a:t>
            </a:r>
          </a:p>
          <a:p>
            <a:pPr lvl="1"/>
            <a:r>
              <a:rPr lang="en-US" altLang="en-US" sz="1600" dirty="0" smtClean="0"/>
              <a:t>Shown to bind to D2 dopamine receptor sites</a:t>
            </a:r>
          </a:p>
        </p:txBody>
      </p:sp>
      <p:sp>
        <p:nvSpPr>
          <p:cNvPr id="7" name="Content Placeholder 6"/>
          <p:cNvSpPr>
            <a:spLocks noGrp="1"/>
          </p:cNvSpPr>
          <p:nvPr>
            <p:ph sz="half" idx="2"/>
          </p:nvPr>
        </p:nvSpPr>
        <p:spPr/>
        <p:txBody>
          <a:bodyPr/>
          <a:lstStyle/>
          <a:p>
            <a:endParaRPr lang="en-GB"/>
          </a:p>
        </p:txBody>
      </p:sp>
      <p:pic>
        <p:nvPicPr>
          <p:cNvPr id="27652" name="Picture 4" descr="&#10;15.10_469.gif                                                  000116F6Macintosh HD                   B3FADD55:"/>
          <p:cNvPicPr>
            <a:picLocks noChangeAspect="1" noChangeArrowheads="1"/>
          </p:cNvPicPr>
          <p:nvPr/>
        </p:nvPicPr>
        <p:blipFill>
          <a:blip r:embed="rId3" cstate="print"/>
          <a:srcRect/>
          <a:stretch>
            <a:fillRect/>
          </a:stretch>
        </p:blipFill>
        <p:spPr bwMode="auto">
          <a:xfrm>
            <a:off x="5513110" y="2433118"/>
            <a:ext cx="3181013" cy="3260671"/>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Affect disorders</a:t>
            </a:r>
            <a:endParaRPr lang="en-GB" dirty="0"/>
          </a:p>
        </p:txBody>
      </p:sp>
      <p:sp>
        <p:nvSpPr>
          <p:cNvPr id="5" name="Content Placeholder 4"/>
          <p:cNvSpPr>
            <a:spLocks noGrp="1"/>
          </p:cNvSpPr>
          <p:nvPr>
            <p:ph idx="1"/>
          </p:nvPr>
        </p:nvSpPr>
        <p:spPr/>
        <p:txBody>
          <a:bodyPr/>
          <a:lstStyle/>
          <a:p>
            <a:r>
              <a:rPr lang="en-GB" sz="2000" i="1" dirty="0" smtClean="0"/>
              <a:t>Diagnostic and Statistical Manual of Mental Disorders</a:t>
            </a:r>
            <a:r>
              <a:rPr lang="en-GB" sz="2000" dirty="0" smtClean="0"/>
              <a:t> (4th </a:t>
            </a:r>
            <a:r>
              <a:rPr lang="en-GB" sz="2000" dirty="0" err="1" smtClean="0"/>
              <a:t>edn</a:t>
            </a:r>
            <a:r>
              <a:rPr lang="en-GB" sz="2000" dirty="0" smtClean="0"/>
              <a:t>), known as the DSM-IV. </a:t>
            </a:r>
          </a:p>
          <a:p>
            <a:r>
              <a:rPr lang="en-GB" sz="2000" dirty="0" smtClean="0"/>
              <a:t>It assesses five dimensions:</a:t>
            </a:r>
          </a:p>
          <a:p>
            <a:pPr lvl="1"/>
            <a:r>
              <a:rPr lang="en-GB" sz="2000" dirty="0" smtClean="0"/>
              <a:t>Axis I: Clinical Syndromes</a:t>
            </a:r>
          </a:p>
          <a:p>
            <a:pPr lvl="1"/>
            <a:r>
              <a:rPr lang="en-GB" sz="2000" dirty="0" smtClean="0"/>
              <a:t>Axis II: Developmental Disorders and Personality Disorders </a:t>
            </a:r>
          </a:p>
          <a:p>
            <a:pPr lvl="1"/>
            <a:r>
              <a:rPr lang="en-GB" sz="2000" dirty="0" smtClean="0"/>
              <a:t>Axis III: General Medical Conditions </a:t>
            </a:r>
          </a:p>
          <a:p>
            <a:pPr lvl="1"/>
            <a:r>
              <a:rPr lang="en-GB" sz="2000" dirty="0" smtClean="0"/>
              <a:t>Axis IV: Severity of Psychosocial Stressors</a:t>
            </a:r>
          </a:p>
          <a:p>
            <a:pPr lvl="1"/>
            <a:r>
              <a:rPr lang="en-GB" sz="2000" dirty="0" smtClean="0"/>
              <a:t>Axis V: Global Assessment of Highest Level of Functioning</a:t>
            </a:r>
          </a:p>
          <a:p>
            <a:pPr>
              <a:buNone/>
            </a:pPr>
            <a:endParaRPr lang="en-GB" dirty="0" smtClean="0"/>
          </a:p>
          <a:p>
            <a:endParaRPr lang="en-GB"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NMDA and glutamate hypothesis </a:t>
            </a:r>
            <a:endParaRPr lang="en-GB" dirty="0"/>
          </a:p>
        </p:txBody>
      </p:sp>
      <p:sp>
        <p:nvSpPr>
          <p:cNvPr id="6" name="Content Placeholder 5"/>
          <p:cNvSpPr>
            <a:spLocks noGrp="1"/>
          </p:cNvSpPr>
          <p:nvPr>
            <p:ph idx="1"/>
          </p:nvPr>
        </p:nvSpPr>
        <p:spPr/>
        <p:txBody>
          <a:bodyPr/>
          <a:lstStyle/>
          <a:p>
            <a:r>
              <a:rPr lang="en-GB" sz="2000" dirty="0" smtClean="0"/>
              <a:t>This theory suggests that the NMDA receptor is underactive or </a:t>
            </a:r>
            <a:r>
              <a:rPr lang="en-GB" sz="2000" dirty="0" err="1" smtClean="0"/>
              <a:t>hypofunctioning</a:t>
            </a:r>
            <a:r>
              <a:rPr lang="en-GB" sz="2000" dirty="0" smtClean="0"/>
              <a:t> </a:t>
            </a:r>
          </a:p>
          <a:p>
            <a:r>
              <a:rPr lang="en-GB" sz="2000" dirty="0" smtClean="0"/>
              <a:t>Gives rise to the negative symptoms and cognitive impairment seen in schizophrenia (</a:t>
            </a:r>
            <a:r>
              <a:rPr lang="en-GB" sz="2000" dirty="0" err="1" smtClean="0"/>
              <a:t>Javitt</a:t>
            </a:r>
            <a:r>
              <a:rPr lang="en-GB" sz="2000" dirty="0" smtClean="0"/>
              <a:t> &amp; </a:t>
            </a:r>
            <a:r>
              <a:rPr lang="en-GB" sz="2000" dirty="0" err="1" smtClean="0"/>
              <a:t>Zukin</a:t>
            </a:r>
            <a:r>
              <a:rPr lang="en-GB" sz="2000" dirty="0" smtClean="0"/>
              <a:t>, 1991) </a:t>
            </a:r>
          </a:p>
          <a:p>
            <a:r>
              <a:rPr lang="en-GB" sz="2000" dirty="0" smtClean="0"/>
              <a:t>Psychosis-like effects of PCP and </a:t>
            </a:r>
            <a:r>
              <a:rPr lang="en-GB" sz="2000" dirty="0" err="1" smtClean="0"/>
              <a:t>ketamine</a:t>
            </a:r>
            <a:r>
              <a:rPr lang="en-GB" sz="2000" dirty="0" smtClean="0"/>
              <a:t> which are both NMDA receptor antagonists</a:t>
            </a:r>
            <a:endParaRPr lang="en-GB" sz="2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ltLang="en-US" dirty="0" smtClean="0"/>
              <a:t>Risk factors of schizophrenia</a:t>
            </a:r>
            <a:endParaRPr lang="en-US" altLang="en-US" dirty="0"/>
          </a:p>
        </p:txBody>
      </p:sp>
      <p:sp>
        <p:nvSpPr>
          <p:cNvPr id="29699" name="Rectangle 3"/>
          <p:cNvSpPr>
            <a:spLocks noGrp="1" noChangeArrowheads="1"/>
          </p:cNvSpPr>
          <p:nvPr>
            <p:ph sz="half" idx="1"/>
          </p:nvPr>
        </p:nvSpPr>
        <p:spPr>
          <a:xfrm>
            <a:off x="1049502" y="1827213"/>
            <a:ext cx="7510036" cy="1670131"/>
          </a:xfrm>
        </p:spPr>
        <p:txBody>
          <a:bodyPr/>
          <a:lstStyle/>
          <a:p>
            <a:r>
              <a:rPr lang="en-US" altLang="en-US" sz="1800" dirty="0" smtClean="0"/>
              <a:t>Genetics</a:t>
            </a:r>
          </a:p>
          <a:p>
            <a:pPr lvl="1"/>
            <a:r>
              <a:rPr lang="en-US" altLang="en-US" sz="1800" dirty="0" smtClean="0"/>
              <a:t>Concordance rate much higher for identical than fraternal twins</a:t>
            </a:r>
          </a:p>
          <a:p>
            <a:pPr lvl="1"/>
            <a:r>
              <a:rPr lang="en-GB" sz="1800" dirty="0" smtClean="0"/>
              <a:t>Gene </a:t>
            </a:r>
            <a:r>
              <a:rPr lang="en-GB" sz="1800" dirty="0" err="1" smtClean="0"/>
              <a:t>neuregulin</a:t>
            </a:r>
            <a:r>
              <a:rPr lang="en-GB" sz="1800" dirty="0" smtClean="0"/>
              <a:t> 1 are associated with schizophrenia in an Icelandic sample  (Stefansson et al., 2002)</a:t>
            </a:r>
            <a:endParaRPr lang="en-US" altLang="en-US" sz="1800" dirty="0" smtClean="0"/>
          </a:p>
          <a:p>
            <a:pPr lvl="1"/>
            <a:r>
              <a:rPr lang="en-US" altLang="en-US" sz="1800" dirty="0" smtClean="0"/>
              <a:t>Most data suggests that we only inherit a predisposition</a:t>
            </a:r>
            <a:endParaRPr lang="en-US" altLang="en-US" sz="1800" dirty="0"/>
          </a:p>
        </p:txBody>
      </p:sp>
      <p:pic>
        <p:nvPicPr>
          <p:cNvPr id="29700" name="Picture 4" descr="&#10;15.18_475.gif                                                  000116F6Macintosh HD                   B3FADD55:"/>
          <p:cNvPicPr>
            <a:picLocks noChangeAspect="1" noChangeArrowheads="1"/>
          </p:cNvPicPr>
          <p:nvPr/>
        </p:nvPicPr>
        <p:blipFill>
          <a:blip r:embed="rId3" cstate="print"/>
          <a:srcRect/>
          <a:stretch>
            <a:fillRect/>
          </a:stretch>
        </p:blipFill>
        <p:spPr bwMode="auto">
          <a:xfrm>
            <a:off x="4370897" y="4104216"/>
            <a:ext cx="3811571" cy="2543333"/>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en-US" dirty="0" smtClean="0"/>
              <a:t>Risk factors of schizophrenia</a:t>
            </a:r>
            <a:endParaRPr lang="en-GB" dirty="0"/>
          </a:p>
        </p:txBody>
      </p:sp>
      <p:sp>
        <p:nvSpPr>
          <p:cNvPr id="3" name="Content Placeholder 2"/>
          <p:cNvSpPr>
            <a:spLocks noGrp="1"/>
          </p:cNvSpPr>
          <p:nvPr>
            <p:ph idx="1"/>
          </p:nvPr>
        </p:nvSpPr>
        <p:spPr/>
        <p:txBody>
          <a:bodyPr/>
          <a:lstStyle/>
          <a:p>
            <a:r>
              <a:rPr lang="en-GB" sz="2000" dirty="0" smtClean="0"/>
              <a:t>Schizophrenics are more likely to have complications with pregnancy and childbirth, especially premature birth, low birth weight, and hypoxia (Clarke et al., 2006)</a:t>
            </a:r>
          </a:p>
          <a:p>
            <a:r>
              <a:rPr lang="en-GB" sz="2000" dirty="0" smtClean="0"/>
              <a:t>Smoking cannabis is also been identified as a possible factor</a:t>
            </a:r>
          </a:p>
          <a:p>
            <a:pPr lvl="1"/>
            <a:r>
              <a:rPr lang="en-GB" sz="2000" dirty="0" smtClean="0"/>
              <a:t>Two to four-fold increased risk of developing the disorder (</a:t>
            </a:r>
            <a:r>
              <a:rPr lang="en-GB" sz="2000" dirty="0" err="1" smtClean="0"/>
              <a:t>Semple</a:t>
            </a:r>
            <a:r>
              <a:rPr lang="en-GB" sz="2000" dirty="0" smtClean="0"/>
              <a:t> et al., 2005)</a:t>
            </a:r>
          </a:p>
          <a:p>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817776" y="350363"/>
            <a:ext cx="7772400" cy="1143000"/>
          </a:xfrm>
        </p:spPr>
        <p:txBody>
          <a:bodyPr/>
          <a:lstStyle/>
          <a:p>
            <a:r>
              <a:rPr lang="en-US" altLang="en-US" dirty="0"/>
              <a:t>Brain </a:t>
            </a:r>
            <a:r>
              <a:rPr lang="en-US" altLang="en-US" dirty="0" smtClean="0"/>
              <a:t>damage and schizophrenia</a:t>
            </a:r>
            <a:endParaRPr lang="en-US" altLang="en-US" dirty="0"/>
          </a:p>
        </p:txBody>
      </p:sp>
      <p:sp>
        <p:nvSpPr>
          <p:cNvPr id="28675" name="Rectangle 3"/>
          <p:cNvSpPr>
            <a:spLocks noGrp="1" noChangeArrowheads="1"/>
          </p:cNvSpPr>
          <p:nvPr>
            <p:ph type="body" idx="1"/>
          </p:nvPr>
        </p:nvSpPr>
        <p:spPr>
          <a:xfrm>
            <a:off x="940324" y="1695254"/>
            <a:ext cx="7772400" cy="4800600"/>
          </a:xfrm>
        </p:spPr>
        <p:txBody>
          <a:bodyPr/>
          <a:lstStyle/>
          <a:p>
            <a:r>
              <a:rPr lang="en-US" altLang="en-US" sz="2400" dirty="0"/>
              <a:t>Enlarged cerebral </a:t>
            </a:r>
            <a:r>
              <a:rPr lang="en-US" altLang="en-US" sz="2400" dirty="0" smtClean="0"/>
              <a:t>ventricles </a:t>
            </a:r>
            <a:r>
              <a:rPr lang="en-GB" sz="2400" dirty="0" smtClean="0"/>
              <a:t>(</a:t>
            </a:r>
            <a:r>
              <a:rPr lang="en-GB" sz="2400" dirty="0" err="1" smtClean="0"/>
              <a:t>Copolov</a:t>
            </a:r>
            <a:r>
              <a:rPr lang="en-GB" sz="2400" dirty="0" smtClean="0"/>
              <a:t> &amp; Crook, 2000) </a:t>
            </a:r>
            <a:endParaRPr lang="en-US" altLang="en-US" sz="2400" dirty="0"/>
          </a:p>
          <a:p>
            <a:r>
              <a:rPr lang="en-US" altLang="en-US" sz="2400" dirty="0" smtClean="0"/>
              <a:t>Disrupted cellular </a:t>
            </a:r>
            <a:r>
              <a:rPr lang="en-US" altLang="en-US" sz="2400" dirty="0"/>
              <a:t>organization in the </a:t>
            </a:r>
            <a:r>
              <a:rPr lang="en-US" altLang="en-US" sz="2400" dirty="0" smtClean="0"/>
              <a:t>cortex </a:t>
            </a:r>
            <a:r>
              <a:rPr lang="en-GB" sz="2400" dirty="0" smtClean="0"/>
              <a:t>(Jones, 1995) </a:t>
            </a:r>
            <a:endParaRPr lang="en-US" altLang="en-US" sz="2400" dirty="0"/>
          </a:p>
          <a:p>
            <a:r>
              <a:rPr lang="en-GB" sz="2400" dirty="0" smtClean="0"/>
              <a:t>Brain imaging has revealed neural tissue loss around the frontal and anterior lobes and in the hypothalamus (</a:t>
            </a:r>
            <a:r>
              <a:rPr lang="en-GB" sz="2400" dirty="0" err="1" smtClean="0"/>
              <a:t>Bogerts</a:t>
            </a:r>
            <a:r>
              <a:rPr lang="en-GB" sz="2400" dirty="0" smtClean="0"/>
              <a:t> et al., 1992) </a:t>
            </a:r>
          </a:p>
          <a:p>
            <a:r>
              <a:rPr lang="en-GB" sz="2400" dirty="0" smtClean="0"/>
              <a:t>Lesions to the prefrontal – negative symptoms (</a:t>
            </a:r>
            <a:r>
              <a:rPr lang="en-GB" sz="2400" dirty="0" err="1" smtClean="0"/>
              <a:t>Wolkin</a:t>
            </a:r>
            <a:r>
              <a:rPr lang="en-GB" sz="2400" dirty="0" smtClean="0"/>
              <a:t> et al., 1992)</a:t>
            </a:r>
          </a:p>
          <a:p>
            <a:endParaRPr lang="en-US" altLang="en-US" sz="2800"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Neurological disorders</a:t>
            </a:r>
            <a:endParaRPr lang="en-GB" dirty="0"/>
          </a:p>
        </p:txBody>
      </p:sp>
      <p:sp>
        <p:nvSpPr>
          <p:cNvPr id="3" name="Content Placeholder 2"/>
          <p:cNvSpPr>
            <a:spLocks noGrp="1"/>
          </p:cNvSpPr>
          <p:nvPr>
            <p:ph idx="1"/>
          </p:nvPr>
        </p:nvSpPr>
        <p:spPr/>
        <p:txBody>
          <a:bodyPr/>
          <a:lstStyle/>
          <a:p>
            <a:r>
              <a:rPr lang="en-GB" sz="2400" dirty="0" smtClean="0"/>
              <a:t>When a neurologic disorder is suspected, clinicians  usually evaluate all of the body systems during the physical examination which focuses on the nervous system</a:t>
            </a:r>
          </a:p>
          <a:p>
            <a:r>
              <a:rPr lang="en-GB" sz="2400" dirty="0" smtClean="0"/>
              <a:t>Includes evaluation of mental status, cranial nerves, motor and sensory nerves, reflexes, coordination, balance and walking</a:t>
            </a:r>
            <a:endParaRPr lang="en-GB"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neurological examination</a:t>
            </a:r>
            <a:endParaRPr lang="en-GB" dirty="0"/>
          </a:p>
        </p:txBody>
      </p:sp>
      <p:sp>
        <p:nvSpPr>
          <p:cNvPr id="3" name="Content Placeholder 2"/>
          <p:cNvSpPr>
            <a:spLocks noGrp="1"/>
          </p:cNvSpPr>
          <p:nvPr>
            <p:ph idx="1"/>
          </p:nvPr>
        </p:nvSpPr>
        <p:spPr/>
        <p:txBody>
          <a:bodyPr/>
          <a:lstStyle/>
          <a:p>
            <a:r>
              <a:rPr lang="en-GB" sz="1800" dirty="0" smtClean="0"/>
              <a:t>Divided into seven areas and performed in an planned, step-wise manner</a:t>
            </a:r>
          </a:p>
          <a:p>
            <a:pPr lvl="1"/>
            <a:r>
              <a:rPr lang="en-GB" sz="1800" dirty="0" smtClean="0"/>
              <a:t>General appearance, including posture, motor activity and vital signs </a:t>
            </a:r>
          </a:p>
          <a:p>
            <a:pPr lvl="1"/>
            <a:r>
              <a:rPr lang="en-GB" sz="1800" dirty="0" smtClean="0"/>
              <a:t>Mini mental status exam, including speech observation</a:t>
            </a:r>
          </a:p>
          <a:p>
            <a:pPr lvl="1"/>
            <a:r>
              <a:rPr lang="en-GB" sz="1800" dirty="0" smtClean="0"/>
              <a:t>Cranial nerves, I through XII. </a:t>
            </a:r>
          </a:p>
          <a:p>
            <a:pPr lvl="1"/>
            <a:r>
              <a:rPr lang="en-GB" sz="1800" dirty="0" smtClean="0"/>
              <a:t>Motor system, including muscle atrophy, tone and power</a:t>
            </a:r>
          </a:p>
          <a:p>
            <a:pPr lvl="1"/>
            <a:r>
              <a:rPr lang="en-GB" sz="1800" dirty="0" smtClean="0"/>
              <a:t>Sensory system, including vibration, position, pin prick, temperature, light touch and higher sensory functions</a:t>
            </a:r>
          </a:p>
          <a:p>
            <a:pPr lvl="1"/>
            <a:r>
              <a:rPr lang="en-GB" sz="1800" dirty="0" smtClean="0"/>
              <a:t>Reflexes, including deep tendon reflexes</a:t>
            </a:r>
          </a:p>
          <a:p>
            <a:pPr lvl="1"/>
            <a:r>
              <a:rPr lang="en-GB" sz="1800" dirty="0" smtClean="0"/>
              <a:t>Coordination and gait</a:t>
            </a:r>
          </a:p>
          <a:p>
            <a:endParaRPr lang="en-GB" sz="1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GB" dirty="0" smtClean="0"/>
              <a:t>Dementia: Alzheimer’s disease</a:t>
            </a:r>
          </a:p>
        </p:txBody>
      </p:sp>
      <p:sp>
        <p:nvSpPr>
          <p:cNvPr id="49155" name="Rectangle 3"/>
          <p:cNvSpPr>
            <a:spLocks noGrp="1" noChangeArrowheads="1"/>
          </p:cNvSpPr>
          <p:nvPr>
            <p:ph type="body" idx="1"/>
          </p:nvPr>
        </p:nvSpPr>
        <p:spPr/>
        <p:txBody>
          <a:bodyPr/>
          <a:lstStyle/>
          <a:p>
            <a:r>
              <a:rPr lang="en-GB" dirty="0" smtClean="0"/>
              <a:t>5% of the population over the age of 65</a:t>
            </a:r>
          </a:p>
          <a:p>
            <a:r>
              <a:rPr lang="en-GB" dirty="0" smtClean="0"/>
              <a:t>20% over the age of 85</a:t>
            </a:r>
          </a:p>
          <a:p>
            <a:r>
              <a:rPr lang="en-GB" dirty="0" smtClean="0"/>
              <a:t>Alzheimer’s disease most common</a:t>
            </a:r>
          </a:p>
          <a:p>
            <a:r>
              <a:rPr lang="en-GB" dirty="0" smtClean="0"/>
              <a:t>Clinical assessment of Alzheimer’s disease over 80% accurate</a:t>
            </a:r>
          </a:p>
          <a:p>
            <a:endParaRPr lang="en-GB"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0690" name="Rectangle 2"/>
          <p:cNvSpPr>
            <a:spLocks noGrp="1" noChangeArrowheads="1"/>
          </p:cNvSpPr>
          <p:nvPr>
            <p:ph type="title"/>
          </p:nvPr>
        </p:nvSpPr>
        <p:spPr/>
        <p:txBody>
          <a:bodyPr/>
          <a:lstStyle/>
          <a:p>
            <a:r>
              <a:rPr lang="en-US" dirty="0" smtClean="0"/>
              <a:t>Dementia</a:t>
            </a:r>
          </a:p>
        </p:txBody>
      </p:sp>
      <p:sp>
        <p:nvSpPr>
          <p:cNvPr id="370691" name="Rectangle 3"/>
          <p:cNvSpPr>
            <a:spLocks noGrp="1" noChangeArrowheads="1"/>
          </p:cNvSpPr>
          <p:nvPr>
            <p:ph type="body" idx="1"/>
          </p:nvPr>
        </p:nvSpPr>
        <p:spPr>
          <a:xfrm>
            <a:off x="1223128" y="1722748"/>
            <a:ext cx="7772400" cy="4495800"/>
          </a:xfrm>
        </p:spPr>
        <p:txBody>
          <a:bodyPr/>
          <a:lstStyle/>
          <a:p>
            <a:r>
              <a:rPr lang="en-US" sz="2600" dirty="0" smtClean="0"/>
              <a:t>Other dementia</a:t>
            </a:r>
          </a:p>
          <a:p>
            <a:pPr>
              <a:buFont typeface="Symbol" pitchFamily="18" charset="2"/>
              <a:buNone/>
            </a:pPr>
            <a:r>
              <a:rPr lang="en-US" sz="2600" dirty="0" smtClean="0"/>
              <a:t>	- Huntington’s disease</a:t>
            </a:r>
          </a:p>
          <a:p>
            <a:pPr>
              <a:buFont typeface="Symbol" pitchFamily="18" charset="2"/>
              <a:buNone/>
            </a:pPr>
            <a:r>
              <a:rPr lang="en-US" sz="2600" dirty="0" smtClean="0"/>
              <a:t>	- </a:t>
            </a:r>
            <a:r>
              <a:rPr lang="en-US" sz="2600" dirty="0" err="1" smtClean="0"/>
              <a:t>Creutzfeldt</a:t>
            </a:r>
            <a:r>
              <a:rPr lang="en-US" sz="2600" dirty="0" smtClean="0"/>
              <a:t>-Jacob disease</a:t>
            </a:r>
            <a:endParaRPr lang="en-GB" sz="2600" dirty="0" smtClean="0"/>
          </a:p>
          <a:p>
            <a:pPr>
              <a:buFont typeface="Symbol" pitchFamily="18" charset="2"/>
              <a:buNone/>
            </a:pPr>
            <a:r>
              <a:rPr lang="en-GB" sz="2600" dirty="0" smtClean="0"/>
              <a:t>	- </a:t>
            </a:r>
            <a:r>
              <a:rPr lang="en-GB" sz="2600" dirty="0" err="1" smtClean="0"/>
              <a:t>Lewy</a:t>
            </a:r>
            <a:r>
              <a:rPr lang="en-GB" sz="2600" dirty="0" smtClean="0"/>
              <a:t> Body (varied up and down)</a:t>
            </a:r>
          </a:p>
          <a:p>
            <a:pPr>
              <a:buFont typeface="Symbol" pitchFamily="18" charset="2"/>
              <a:buNone/>
            </a:pPr>
            <a:r>
              <a:rPr lang="en-GB" sz="2600" dirty="0" smtClean="0"/>
              <a:t>   - Vascular (stable time then relapse)</a:t>
            </a:r>
          </a:p>
          <a:p>
            <a:pPr>
              <a:buFont typeface="Symbol" pitchFamily="18" charset="2"/>
              <a:buNone/>
            </a:pPr>
            <a:endParaRPr lang="en-US" sz="2600" dirty="0" smtClean="0"/>
          </a:p>
          <a:p>
            <a:r>
              <a:rPr lang="en-US" sz="2600" dirty="0" smtClean="0"/>
              <a:t>Other causes and mimics of dementia</a:t>
            </a:r>
          </a:p>
          <a:p>
            <a:pPr>
              <a:buFont typeface="Symbol" pitchFamily="18" charset="2"/>
              <a:buNone/>
            </a:pPr>
            <a:r>
              <a:rPr lang="en-US" sz="2600" dirty="0" smtClean="0"/>
              <a:t>	- Depression</a:t>
            </a:r>
          </a:p>
          <a:p>
            <a:pPr>
              <a:buFont typeface="Symbol" pitchFamily="18" charset="2"/>
              <a:buNone/>
            </a:pPr>
            <a:r>
              <a:rPr lang="en-US" sz="2600" dirty="0" smtClean="0"/>
              <a:t>	- Delirium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370690"/>
                                        </p:tgtEl>
                                        <p:attrNameLst>
                                          <p:attrName>style.visibility</p:attrName>
                                        </p:attrNameLst>
                                      </p:cBhvr>
                                      <p:to>
                                        <p:strVal val="visible"/>
                                      </p:to>
                                    </p:set>
                                    <p:anim calcmode="lin" valueType="num">
                                      <p:cBhvr>
                                        <p:cTn id="7" dur="500" fill="hold"/>
                                        <p:tgtEl>
                                          <p:spTgt spid="370690"/>
                                        </p:tgtEl>
                                        <p:attrNameLst>
                                          <p:attrName>ppt_x</p:attrName>
                                        </p:attrNameLst>
                                      </p:cBhvr>
                                      <p:tavLst>
                                        <p:tav tm="0">
                                          <p:val>
                                            <p:strVal val="#ppt_x-#ppt_w/2"/>
                                          </p:val>
                                        </p:tav>
                                        <p:tav tm="100000">
                                          <p:val>
                                            <p:strVal val="#ppt_x"/>
                                          </p:val>
                                        </p:tav>
                                      </p:tavLst>
                                    </p:anim>
                                    <p:anim calcmode="lin" valueType="num">
                                      <p:cBhvr>
                                        <p:cTn id="8" dur="500" fill="hold"/>
                                        <p:tgtEl>
                                          <p:spTgt spid="370690"/>
                                        </p:tgtEl>
                                        <p:attrNameLst>
                                          <p:attrName>ppt_y</p:attrName>
                                        </p:attrNameLst>
                                      </p:cBhvr>
                                      <p:tavLst>
                                        <p:tav tm="0">
                                          <p:val>
                                            <p:strVal val="#ppt_y"/>
                                          </p:val>
                                        </p:tav>
                                        <p:tav tm="100000">
                                          <p:val>
                                            <p:strVal val="#ppt_y"/>
                                          </p:val>
                                        </p:tav>
                                      </p:tavLst>
                                    </p:anim>
                                    <p:anim calcmode="lin" valueType="num">
                                      <p:cBhvr>
                                        <p:cTn id="9" dur="500" fill="hold"/>
                                        <p:tgtEl>
                                          <p:spTgt spid="370690"/>
                                        </p:tgtEl>
                                        <p:attrNameLst>
                                          <p:attrName>ppt_w</p:attrName>
                                        </p:attrNameLst>
                                      </p:cBhvr>
                                      <p:tavLst>
                                        <p:tav tm="0">
                                          <p:val>
                                            <p:fltVal val="0"/>
                                          </p:val>
                                        </p:tav>
                                        <p:tav tm="100000">
                                          <p:val>
                                            <p:strVal val="#ppt_w"/>
                                          </p:val>
                                        </p:tav>
                                      </p:tavLst>
                                    </p:anim>
                                    <p:anim calcmode="lin" valueType="num">
                                      <p:cBhvr>
                                        <p:cTn id="10" dur="500" fill="hold"/>
                                        <p:tgtEl>
                                          <p:spTgt spid="370690"/>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par>
                    <p:cTn id="11" fill="hold">
                      <p:stCondLst>
                        <p:cond delay="indefinite"/>
                      </p:stCondLst>
                      <p:childTnLst>
                        <p:par>
                          <p:cTn id="12" fill="hold">
                            <p:stCondLst>
                              <p:cond delay="0"/>
                            </p:stCondLst>
                            <p:childTnLst>
                              <p:par>
                                <p:cTn id="13" presetID="2" presetClass="entr" presetSubtype="8" fill="hold" grpId="0" nodeType="clickEffect">
                                  <p:stCondLst>
                                    <p:cond delay="0"/>
                                  </p:stCondLst>
                                  <p:childTnLst>
                                    <p:set>
                                      <p:cBhvr>
                                        <p:cTn id="14" dur="1" fill="hold">
                                          <p:stCondLst>
                                            <p:cond delay="0"/>
                                          </p:stCondLst>
                                        </p:cTn>
                                        <p:tgtEl>
                                          <p:spTgt spid="370691">
                                            <p:txEl>
                                              <p:pRg st="0" end="0"/>
                                            </p:txEl>
                                          </p:spTgt>
                                        </p:tgtEl>
                                        <p:attrNameLst>
                                          <p:attrName>style.visibility</p:attrName>
                                        </p:attrNameLst>
                                      </p:cBhvr>
                                      <p:to>
                                        <p:strVal val="visible"/>
                                      </p:to>
                                    </p:set>
                                    <p:anim calcmode="lin" valueType="num">
                                      <p:cBhvr additive="base">
                                        <p:cTn id="15" dur="500" fill="hold"/>
                                        <p:tgtEl>
                                          <p:spTgt spid="370691">
                                            <p:txEl>
                                              <p:pRg st="0" end="0"/>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706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370691">
                                            <p:txEl>
                                              <p:pRg st="1" end="1"/>
                                            </p:txEl>
                                          </p:spTgt>
                                        </p:tgtEl>
                                        <p:attrNameLst>
                                          <p:attrName>style.visibility</p:attrName>
                                        </p:attrNameLst>
                                      </p:cBhvr>
                                      <p:to>
                                        <p:strVal val="visible"/>
                                      </p:to>
                                    </p:set>
                                    <p:anim calcmode="lin" valueType="num">
                                      <p:cBhvr additive="base">
                                        <p:cTn id="21" dur="500" fill="hold"/>
                                        <p:tgtEl>
                                          <p:spTgt spid="370691">
                                            <p:txEl>
                                              <p:pRg st="1" end="1"/>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7069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370691">
                                            <p:txEl>
                                              <p:pRg st="2" end="2"/>
                                            </p:txEl>
                                          </p:spTgt>
                                        </p:tgtEl>
                                        <p:attrNameLst>
                                          <p:attrName>style.visibility</p:attrName>
                                        </p:attrNameLst>
                                      </p:cBhvr>
                                      <p:to>
                                        <p:strVal val="visible"/>
                                      </p:to>
                                    </p:set>
                                    <p:anim calcmode="lin" valueType="num">
                                      <p:cBhvr additive="base">
                                        <p:cTn id="27" dur="500" fill="hold"/>
                                        <p:tgtEl>
                                          <p:spTgt spid="370691">
                                            <p:txEl>
                                              <p:pRg st="2" end="2"/>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7069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370691">
                                            <p:txEl>
                                              <p:pRg st="3" end="3"/>
                                            </p:txEl>
                                          </p:spTgt>
                                        </p:tgtEl>
                                        <p:attrNameLst>
                                          <p:attrName>style.visibility</p:attrName>
                                        </p:attrNameLst>
                                      </p:cBhvr>
                                      <p:to>
                                        <p:strVal val="visible"/>
                                      </p:to>
                                    </p:set>
                                    <p:anim calcmode="lin" valueType="num">
                                      <p:cBhvr additive="base">
                                        <p:cTn id="33" dur="500" fill="hold"/>
                                        <p:tgtEl>
                                          <p:spTgt spid="370691">
                                            <p:txEl>
                                              <p:pRg st="3" end="3"/>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37069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grpId="0" nodeType="clickEffect">
                                  <p:stCondLst>
                                    <p:cond delay="0"/>
                                  </p:stCondLst>
                                  <p:childTnLst>
                                    <p:set>
                                      <p:cBhvr>
                                        <p:cTn id="38" dur="1" fill="hold">
                                          <p:stCondLst>
                                            <p:cond delay="0"/>
                                          </p:stCondLst>
                                        </p:cTn>
                                        <p:tgtEl>
                                          <p:spTgt spid="370691">
                                            <p:txEl>
                                              <p:pRg st="4" end="4"/>
                                            </p:txEl>
                                          </p:spTgt>
                                        </p:tgtEl>
                                        <p:attrNameLst>
                                          <p:attrName>style.visibility</p:attrName>
                                        </p:attrNameLst>
                                      </p:cBhvr>
                                      <p:to>
                                        <p:strVal val="visible"/>
                                      </p:to>
                                    </p:set>
                                    <p:anim calcmode="lin" valueType="num">
                                      <p:cBhvr additive="base">
                                        <p:cTn id="39" dur="500" fill="hold"/>
                                        <p:tgtEl>
                                          <p:spTgt spid="370691">
                                            <p:txEl>
                                              <p:pRg st="4" end="4"/>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37069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8" fill="hold" grpId="0" nodeType="clickEffect">
                                  <p:stCondLst>
                                    <p:cond delay="0"/>
                                  </p:stCondLst>
                                  <p:childTnLst>
                                    <p:set>
                                      <p:cBhvr>
                                        <p:cTn id="44" dur="1" fill="hold">
                                          <p:stCondLst>
                                            <p:cond delay="0"/>
                                          </p:stCondLst>
                                        </p:cTn>
                                        <p:tgtEl>
                                          <p:spTgt spid="370691">
                                            <p:txEl>
                                              <p:pRg st="6" end="6"/>
                                            </p:txEl>
                                          </p:spTgt>
                                        </p:tgtEl>
                                        <p:attrNameLst>
                                          <p:attrName>style.visibility</p:attrName>
                                        </p:attrNameLst>
                                      </p:cBhvr>
                                      <p:to>
                                        <p:strVal val="visible"/>
                                      </p:to>
                                    </p:set>
                                    <p:anim calcmode="lin" valueType="num">
                                      <p:cBhvr additive="base">
                                        <p:cTn id="45" dur="500" fill="hold"/>
                                        <p:tgtEl>
                                          <p:spTgt spid="370691">
                                            <p:txEl>
                                              <p:pRg st="6" end="6"/>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370691">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8" fill="hold" grpId="0" nodeType="clickEffect">
                                  <p:stCondLst>
                                    <p:cond delay="0"/>
                                  </p:stCondLst>
                                  <p:childTnLst>
                                    <p:set>
                                      <p:cBhvr>
                                        <p:cTn id="50" dur="1" fill="hold">
                                          <p:stCondLst>
                                            <p:cond delay="0"/>
                                          </p:stCondLst>
                                        </p:cTn>
                                        <p:tgtEl>
                                          <p:spTgt spid="370691">
                                            <p:txEl>
                                              <p:pRg st="7" end="7"/>
                                            </p:txEl>
                                          </p:spTgt>
                                        </p:tgtEl>
                                        <p:attrNameLst>
                                          <p:attrName>style.visibility</p:attrName>
                                        </p:attrNameLst>
                                      </p:cBhvr>
                                      <p:to>
                                        <p:strVal val="visible"/>
                                      </p:to>
                                    </p:set>
                                    <p:anim calcmode="lin" valueType="num">
                                      <p:cBhvr additive="base">
                                        <p:cTn id="51" dur="500" fill="hold"/>
                                        <p:tgtEl>
                                          <p:spTgt spid="370691">
                                            <p:txEl>
                                              <p:pRg st="7" end="7"/>
                                            </p:txEl>
                                          </p:spTgt>
                                        </p:tgtEl>
                                        <p:attrNameLst>
                                          <p:attrName>ppt_x</p:attrName>
                                        </p:attrNameLst>
                                      </p:cBhvr>
                                      <p:tavLst>
                                        <p:tav tm="0">
                                          <p:val>
                                            <p:strVal val="0-#ppt_w/2"/>
                                          </p:val>
                                        </p:tav>
                                        <p:tav tm="100000">
                                          <p:val>
                                            <p:strVal val="#ppt_x"/>
                                          </p:val>
                                        </p:tav>
                                      </p:tavLst>
                                    </p:anim>
                                    <p:anim calcmode="lin" valueType="num">
                                      <p:cBhvr additive="base">
                                        <p:cTn id="52" dur="500" fill="hold"/>
                                        <p:tgtEl>
                                          <p:spTgt spid="370691">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8" fill="hold" grpId="0" nodeType="clickEffect">
                                  <p:stCondLst>
                                    <p:cond delay="0"/>
                                  </p:stCondLst>
                                  <p:childTnLst>
                                    <p:set>
                                      <p:cBhvr>
                                        <p:cTn id="56" dur="1" fill="hold">
                                          <p:stCondLst>
                                            <p:cond delay="0"/>
                                          </p:stCondLst>
                                        </p:cTn>
                                        <p:tgtEl>
                                          <p:spTgt spid="370691">
                                            <p:txEl>
                                              <p:pRg st="8" end="8"/>
                                            </p:txEl>
                                          </p:spTgt>
                                        </p:tgtEl>
                                        <p:attrNameLst>
                                          <p:attrName>style.visibility</p:attrName>
                                        </p:attrNameLst>
                                      </p:cBhvr>
                                      <p:to>
                                        <p:strVal val="visible"/>
                                      </p:to>
                                    </p:set>
                                    <p:anim calcmode="lin" valueType="num">
                                      <p:cBhvr additive="base">
                                        <p:cTn id="57" dur="500" fill="hold"/>
                                        <p:tgtEl>
                                          <p:spTgt spid="370691">
                                            <p:txEl>
                                              <p:pRg st="8" end="8"/>
                                            </p:txEl>
                                          </p:spTgt>
                                        </p:tgtEl>
                                        <p:attrNameLst>
                                          <p:attrName>ppt_x</p:attrName>
                                        </p:attrNameLst>
                                      </p:cBhvr>
                                      <p:tavLst>
                                        <p:tav tm="0">
                                          <p:val>
                                            <p:strVal val="0-#ppt_w/2"/>
                                          </p:val>
                                        </p:tav>
                                        <p:tav tm="100000">
                                          <p:val>
                                            <p:strVal val="#ppt_x"/>
                                          </p:val>
                                        </p:tav>
                                      </p:tavLst>
                                    </p:anim>
                                    <p:anim calcmode="lin" valueType="num">
                                      <p:cBhvr additive="base">
                                        <p:cTn id="58" dur="500" fill="hold"/>
                                        <p:tgtEl>
                                          <p:spTgt spid="370691">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0690" grpId="0" autoUpdateAnimBg="0"/>
      <p:bldP spid="370691"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9666" name="Rectangle 2"/>
          <p:cNvSpPr>
            <a:spLocks noGrp="1" noChangeArrowheads="1"/>
          </p:cNvSpPr>
          <p:nvPr>
            <p:ph type="title"/>
          </p:nvPr>
        </p:nvSpPr>
        <p:spPr/>
        <p:txBody>
          <a:bodyPr/>
          <a:lstStyle/>
          <a:p>
            <a:r>
              <a:rPr lang="en-US" dirty="0" smtClean="0"/>
              <a:t>Symptoms of dementia</a:t>
            </a:r>
          </a:p>
        </p:txBody>
      </p:sp>
      <p:sp>
        <p:nvSpPr>
          <p:cNvPr id="369667" name="Rectangle 3"/>
          <p:cNvSpPr>
            <a:spLocks noGrp="1" noChangeArrowheads="1"/>
          </p:cNvSpPr>
          <p:nvPr>
            <p:ph type="body" idx="1"/>
          </p:nvPr>
        </p:nvSpPr>
        <p:spPr>
          <a:xfrm>
            <a:off x="1106063" y="1723518"/>
            <a:ext cx="7313612" cy="4114800"/>
          </a:xfrm>
        </p:spPr>
        <p:txBody>
          <a:bodyPr/>
          <a:lstStyle/>
          <a:p>
            <a:pPr>
              <a:lnSpc>
                <a:spcPct val="90000"/>
              </a:lnSpc>
            </a:pPr>
            <a:r>
              <a:rPr lang="en-US" sz="2600" dirty="0" smtClean="0"/>
              <a:t>Vary in severity and order of appearance, based on type of dementia</a:t>
            </a:r>
          </a:p>
          <a:p>
            <a:pPr>
              <a:lnSpc>
                <a:spcPct val="90000"/>
              </a:lnSpc>
            </a:pPr>
            <a:endParaRPr lang="en-US" sz="2600" dirty="0" smtClean="0"/>
          </a:p>
          <a:p>
            <a:pPr>
              <a:lnSpc>
                <a:spcPct val="90000"/>
              </a:lnSpc>
            </a:pPr>
            <a:r>
              <a:rPr lang="en-US" sz="2600" dirty="0" smtClean="0"/>
              <a:t>All dimensions involve</a:t>
            </a:r>
          </a:p>
          <a:p>
            <a:pPr>
              <a:lnSpc>
                <a:spcPct val="90000"/>
              </a:lnSpc>
              <a:buFont typeface="Symbol" pitchFamily="18" charset="2"/>
              <a:buNone/>
            </a:pPr>
            <a:r>
              <a:rPr lang="en-US" sz="2600" dirty="0" smtClean="0"/>
              <a:t>	- impairment of memory</a:t>
            </a:r>
          </a:p>
          <a:p>
            <a:pPr>
              <a:lnSpc>
                <a:spcPct val="90000"/>
              </a:lnSpc>
              <a:buFont typeface="Symbol" pitchFamily="18" charset="2"/>
              <a:buNone/>
            </a:pPr>
            <a:r>
              <a:rPr lang="en-US" sz="2600" dirty="0" smtClean="0"/>
              <a:t>	- thinking</a:t>
            </a:r>
          </a:p>
          <a:p>
            <a:pPr>
              <a:lnSpc>
                <a:spcPct val="90000"/>
              </a:lnSpc>
              <a:buFont typeface="Symbol" pitchFamily="18" charset="2"/>
              <a:buNone/>
            </a:pPr>
            <a:r>
              <a:rPr lang="en-US" sz="2600" dirty="0" smtClean="0"/>
              <a:t>	- reasoning</a:t>
            </a:r>
          </a:p>
          <a:p>
            <a:pPr>
              <a:lnSpc>
                <a:spcPct val="90000"/>
              </a:lnSpc>
              <a:buFont typeface="Symbol" pitchFamily="18" charset="2"/>
              <a:buNone/>
            </a:pPr>
            <a:r>
              <a:rPr lang="en-US" sz="2600" dirty="0" smtClean="0"/>
              <a:t>	- language</a:t>
            </a:r>
          </a:p>
          <a:p>
            <a:pPr>
              <a:lnSpc>
                <a:spcPct val="90000"/>
              </a:lnSpc>
              <a:buFont typeface="Symbol" pitchFamily="18" charset="2"/>
              <a:buNone/>
            </a:pPr>
            <a:r>
              <a:rPr lang="en-US" sz="2600" dirty="0" smtClean="0"/>
              <a:t>	- personality changes</a:t>
            </a:r>
          </a:p>
        </p:txBody>
      </p:sp>
      <p:pic>
        <p:nvPicPr>
          <p:cNvPr id="50180" name="Picture 8" descr="Ipptinsidebrain-1"/>
          <p:cNvPicPr>
            <a:picLocks noChangeAspect="1" noChangeArrowheads="1"/>
          </p:cNvPicPr>
          <p:nvPr/>
        </p:nvPicPr>
        <p:blipFill>
          <a:blip r:embed="rId4" cstate="print"/>
          <a:srcRect/>
          <a:stretch>
            <a:fillRect/>
          </a:stretch>
        </p:blipFill>
        <p:spPr bwMode="auto">
          <a:xfrm>
            <a:off x="6187045" y="3412503"/>
            <a:ext cx="2279056" cy="2632239"/>
          </a:xfrm>
          <a:prstGeom prst="rect">
            <a:avLst/>
          </a:prstGeom>
          <a:noFill/>
          <a:ln w="9525">
            <a:solidFill>
              <a:srgbClr val="FF0000"/>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69666"/>
                                        </p:tgtEl>
                                        <p:attrNameLst>
                                          <p:attrName>style.visibility</p:attrName>
                                        </p:attrNameLst>
                                      </p:cBhvr>
                                      <p:to>
                                        <p:strVal val="visible"/>
                                      </p:to>
                                    </p:set>
                                    <p:anim calcmode="lin" valueType="num">
                                      <p:cBhvr additive="base">
                                        <p:cTn id="7" dur="500" fill="hold"/>
                                        <p:tgtEl>
                                          <p:spTgt spid="369666"/>
                                        </p:tgtEl>
                                        <p:attrNameLst>
                                          <p:attrName>ppt_x</p:attrName>
                                        </p:attrNameLst>
                                      </p:cBhvr>
                                      <p:tavLst>
                                        <p:tav tm="0">
                                          <p:val>
                                            <p:strVal val="#ppt_x"/>
                                          </p:val>
                                        </p:tav>
                                        <p:tav tm="100000">
                                          <p:val>
                                            <p:strVal val="#ppt_x"/>
                                          </p:val>
                                        </p:tav>
                                      </p:tavLst>
                                    </p:anim>
                                    <p:anim calcmode="lin" valueType="num">
                                      <p:cBhvr additive="base">
                                        <p:cTn id="8" dur="500" fill="hold"/>
                                        <p:tgtEl>
                                          <p:spTgt spid="369666"/>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LASER.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69667">
                                            <p:txEl>
                                              <p:pRg st="0" end="0"/>
                                            </p:txEl>
                                          </p:spTgt>
                                        </p:tgtEl>
                                        <p:attrNameLst>
                                          <p:attrName>style.visibility</p:attrName>
                                        </p:attrNameLst>
                                      </p:cBhvr>
                                      <p:to>
                                        <p:strVal val="visible"/>
                                      </p:to>
                                    </p:set>
                                    <p:anim calcmode="lin" valueType="num">
                                      <p:cBhvr additive="base">
                                        <p:cTn id="13" dur="500" fill="hold"/>
                                        <p:tgtEl>
                                          <p:spTgt spid="369667">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6966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CHIMES.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69667">
                                            <p:txEl>
                                              <p:pRg st="2" end="2"/>
                                            </p:txEl>
                                          </p:spTgt>
                                        </p:tgtEl>
                                        <p:attrNameLst>
                                          <p:attrName>style.visibility</p:attrName>
                                        </p:attrNameLst>
                                      </p:cBhvr>
                                      <p:to>
                                        <p:strVal val="visible"/>
                                      </p:to>
                                    </p:set>
                                    <p:anim calcmode="lin" valueType="num">
                                      <p:cBhvr additive="base">
                                        <p:cTn id="19" dur="500" fill="hold"/>
                                        <p:tgtEl>
                                          <p:spTgt spid="36966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69667">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CHIMES.WAV"/>
                                        </p:tgtEl>
                                      </p:cMediaNode>
                                    </p:audio>
                                  </p:sub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69667">
                                            <p:txEl>
                                              <p:pRg st="3" end="3"/>
                                            </p:txEl>
                                          </p:spTgt>
                                        </p:tgtEl>
                                        <p:attrNameLst>
                                          <p:attrName>style.visibility</p:attrName>
                                        </p:attrNameLst>
                                      </p:cBhvr>
                                      <p:to>
                                        <p:strVal val="visible"/>
                                      </p:to>
                                    </p:set>
                                    <p:anim calcmode="lin" valueType="num">
                                      <p:cBhvr additive="base">
                                        <p:cTn id="25" dur="500" fill="hold"/>
                                        <p:tgtEl>
                                          <p:spTgt spid="369667">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69667">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CHIMES.WAV"/>
                                        </p:tgtEl>
                                      </p:cMediaNode>
                                    </p:audio>
                                  </p:sub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69667">
                                            <p:txEl>
                                              <p:pRg st="4" end="4"/>
                                            </p:txEl>
                                          </p:spTgt>
                                        </p:tgtEl>
                                        <p:attrNameLst>
                                          <p:attrName>style.visibility</p:attrName>
                                        </p:attrNameLst>
                                      </p:cBhvr>
                                      <p:to>
                                        <p:strVal val="visible"/>
                                      </p:to>
                                    </p:set>
                                    <p:anim calcmode="lin" valueType="num">
                                      <p:cBhvr additive="base">
                                        <p:cTn id="31" dur="500" fill="hold"/>
                                        <p:tgtEl>
                                          <p:spTgt spid="369667">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69667">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CHIMES.WAV"/>
                                        </p:tgtEl>
                                      </p:cMediaNode>
                                    </p:audio>
                                  </p:sub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369667">
                                            <p:txEl>
                                              <p:pRg st="5" end="5"/>
                                            </p:txEl>
                                          </p:spTgt>
                                        </p:tgtEl>
                                        <p:attrNameLst>
                                          <p:attrName>style.visibility</p:attrName>
                                        </p:attrNameLst>
                                      </p:cBhvr>
                                      <p:to>
                                        <p:strVal val="visible"/>
                                      </p:to>
                                    </p:set>
                                    <p:anim calcmode="lin" valueType="num">
                                      <p:cBhvr additive="base">
                                        <p:cTn id="37" dur="500" fill="hold"/>
                                        <p:tgtEl>
                                          <p:spTgt spid="369667">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69667">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3" name="CHIMES.WAV"/>
                                        </p:tgtEl>
                                      </p:cMediaNode>
                                    </p:audio>
                                  </p:sub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369667">
                                            <p:txEl>
                                              <p:pRg st="6" end="6"/>
                                            </p:txEl>
                                          </p:spTgt>
                                        </p:tgtEl>
                                        <p:attrNameLst>
                                          <p:attrName>style.visibility</p:attrName>
                                        </p:attrNameLst>
                                      </p:cBhvr>
                                      <p:to>
                                        <p:strVal val="visible"/>
                                      </p:to>
                                    </p:set>
                                    <p:anim calcmode="lin" valueType="num">
                                      <p:cBhvr additive="base">
                                        <p:cTn id="43" dur="500" fill="hold"/>
                                        <p:tgtEl>
                                          <p:spTgt spid="369667">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69667">
                                            <p:txEl>
                                              <p:pRg st="6" end="6"/>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1"/>
                                            </p:cond>
                                          </p:stCondLst>
                                          <p:endCondLst>
                                            <p:cond evt="onStopAudio" delay="0">
                                              <p:tgtEl>
                                                <p:sldTgt/>
                                              </p:tgtEl>
                                            </p:cond>
                                          </p:endCondLst>
                                        </p:cTn>
                                        <p:tgtEl>
                                          <p:sndTgt r:embed="rId3" name="CHIMES.WAV"/>
                                        </p:tgtEl>
                                      </p:cMediaNode>
                                    </p:audio>
                                  </p:sub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369667">
                                            <p:txEl>
                                              <p:pRg st="7" end="7"/>
                                            </p:txEl>
                                          </p:spTgt>
                                        </p:tgtEl>
                                        <p:attrNameLst>
                                          <p:attrName>style.visibility</p:attrName>
                                        </p:attrNameLst>
                                      </p:cBhvr>
                                      <p:to>
                                        <p:strVal val="visible"/>
                                      </p:to>
                                    </p:set>
                                    <p:anim calcmode="lin" valueType="num">
                                      <p:cBhvr additive="base">
                                        <p:cTn id="49" dur="500" fill="hold"/>
                                        <p:tgtEl>
                                          <p:spTgt spid="369667">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69667">
                                            <p:txEl>
                                              <p:pRg st="7" end="7"/>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7"/>
                                            </p:cond>
                                          </p:stCondLst>
                                          <p:endCondLst>
                                            <p:cond evt="onStopAudio" delay="0">
                                              <p:tgtEl>
                                                <p:sldTgt/>
                                              </p:tgtEl>
                                            </p:cond>
                                          </p:endCondLst>
                                        </p:cTn>
                                        <p:tgtEl>
                                          <p:sndTgt r:embed="rId3"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9666" grpId="0" autoUpdateAnimBg="0"/>
      <p:bldP spid="369667"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8098" name="Rectangle 2"/>
          <p:cNvSpPr>
            <a:spLocks noGrp="1" noChangeArrowheads="1"/>
          </p:cNvSpPr>
          <p:nvPr>
            <p:ph type="title"/>
          </p:nvPr>
        </p:nvSpPr>
        <p:spPr/>
        <p:txBody>
          <a:bodyPr/>
          <a:lstStyle/>
          <a:p>
            <a:r>
              <a:rPr lang="en-US" dirty="0" smtClean="0"/>
              <a:t>The three As of dementia</a:t>
            </a:r>
          </a:p>
        </p:txBody>
      </p:sp>
      <p:sp>
        <p:nvSpPr>
          <p:cNvPr id="388099" name="Rectangle 3"/>
          <p:cNvSpPr>
            <a:spLocks noGrp="1" noChangeArrowheads="1"/>
          </p:cNvSpPr>
          <p:nvPr>
            <p:ph type="body" idx="1"/>
          </p:nvPr>
        </p:nvSpPr>
        <p:spPr>
          <a:xfrm>
            <a:off x="1685779" y="1958058"/>
            <a:ext cx="5843587" cy="4435475"/>
          </a:xfrm>
        </p:spPr>
        <p:txBody>
          <a:bodyPr/>
          <a:lstStyle/>
          <a:p>
            <a:r>
              <a:rPr lang="en-US" sz="2600" dirty="0" smtClean="0"/>
              <a:t>Aphasia – language impairment</a:t>
            </a:r>
          </a:p>
          <a:p>
            <a:endParaRPr lang="en-US" sz="2600" dirty="0" smtClean="0"/>
          </a:p>
          <a:p>
            <a:r>
              <a:rPr lang="en-US" sz="2600" dirty="0" smtClean="0"/>
              <a:t>Apraxia – motor impairment</a:t>
            </a:r>
          </a:p>
          <a:p>
            <a:endParaRPr lang="en-US" sz="2600" dirty="0" smtClean="0"/>
          </a:p>
          <a:p>
            <a:r>
              <a:rPr lang="en-US" sz="2600" dirty="0" err="1" smtClean="0"/>
              <a:t>Agnosia</a:t>
            </a:r>
            <a:r>
              <a:rPr lang="en-US" sz="2600" dirty="0" smtClean="0"/>
              <a:t> – loss of ability to recognize objects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88098"/>
                                        </p:tgtEl>
                                        <p:attrNameLst>
                                          <p:attrName>style.visibility</p:attrName>
                                        </p:attrNameLst>
                                      </p:cBhvr>
                                      <p:to>
                                        <p:strVal val="visible"/>
                                      </p:to>
                                    </p:set>
                                    <p:anim calcmode="lin" valueType="num">
                                      <p:cBhvr additive="base">
                                        <p:cTn id="7" dur="500" fill="hold"/>
                                        <p:tgtEl>
                                          <p:spTgt spid="388098"/>
                                        </p:tgtEl>
                                        <p:attrNameLst>
                                          <p:attrName>ppt_x</p:attrName>
                                        </p:attrNameLst>
                                      </p:cBhvr>
                                      <p:tavLst>
                                        <p:tav tm="0">
                                          <p:val>
                                            <p:strVal val="#ppt_x"/>
                                          </p:val>
                                        </p:tav>
                                        <p:tav tm="100000">
                                          <p:val>
                                            <p:strVal val="#ppt_x"/>
                                          </p:val>
                                        </p:tav>
                                      </p:tavLst>
                                    </p:anim>
                                    <p:anim calcmode="lin" valueType="num">
                                      <p:cBhvr additive="base">
                                        <p:cTn id="8" dur="500" fill="hold"/>
                                        <p:tgtEl>
                                          <p:spTgt spid="388098"/>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EXPLODE.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88099">
                                            <p:txEl>
                                              <p:pRg st="0" end="0"/>
                                            </p:txEl>
                                          </p:spTgt>
                                        </p:tgtEl>
                                        <p:attrNameLst>
                                          <p:attrName>style.visibility</p:attrName>
                                        </p:attrNameLst>
                                      </p:cBhvr>
                                      <p:to>
                                        <p:strVal val="visible"/>
                                      </p:to>
                                    </p:set>
                                    <p:anim calcmode="lin" valueType="num">
                                      <p:cBhvr additive="base">
                                        <p:cTn id="13" dur="500" fill="hold"/>
                                        <p:tgtEl>
                                          <p:spTgt spid="38809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880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88099">
                                            <p:txEl>
                                              <p:pRg st="2" end="2"/>
                                            </p:txEl>
                                          </p:spTgt>
                                        </p:tgtEl>
                                        <p:attrNameLst>
                                          <p:attrName>style.visibility</p:attrName>
                                        </p:attrNameLst>
                                      </p:cBhvr>
                                      <p:to>
                                        <p:strVal val="visible"/>
                                      </p:to>
                                    </p:set>
                                    <p:anim calcmode="lin" valueType="num">
                                      <p:cBhvr additive="base">
                                        <p:cTn id="19" dur="500" fill="hold"/>
                                        <p:tgtEl>
                                          <p:spTgt spid="38809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8809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88099">
                                            <p:txEl>
                                              <p:pRg st="4" end="4"/>
                                            </p:txEl>
                                          </p:spTgt>
                                        </p:tgtEl>
                                        <p:attrNameLst>
                                          <p:attrName>style.visibility</p:attrName>
                                        </p:attrNameLst>
                                      </p:cBhvr>
                                      <p:to>
                                        <p:strVal val="visible"/>
                                      </p:to>
                                    </p:set>
                                    <p:anim calcmode="lin" valueType="num">
                                      <p:cBhvr additive="base">
                                        <p:cTn id="25" dur="500" fill="hold"/>
                                        <p:tgtEl>
                                          <p:spTgt spid="388099">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8809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8098" grpId="0" autoUpdateAnimBg="0"/>
      <p:bldP spid="388099"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GB" dirty="0" smtClean="0"/>
              <a:t> DSM-IV</a:t>
            </a:r>
            <a:endParaRPr lang="en-GB" dirty="0"/>
          </a:p>
        </p:txBody>
      </p:sp>
      <p:sp>
        <p:nvSpPr>
          <p:cNvPr id="5" name="Content Placeholder 4"/>
          <p:cNvSpPr>
            <a:spLocks noGrp="1"/>
          </p:cNvSpPr>
          <p:nvPr>
            <p:ph idx="1"/>
          </p:nvPr>
        </p:nvSpPr>
        <p:spPr/>
        <p:txBody>
          <a:bodyPr/>
          <a:lstStyle/>
          <a:p>
            <a:r>
              <a:rPr lang="en-GB" sz="1400" b="1" dirty="0" smtClean="0"/>
              <a:t>Axis I: Clinical Syndromes</a:t>
            </a:r>
            <a:endParaRPr lang="en-GB" sz="1400" dirty="0" smtClean="0"/>
          </a:p>
          <a:p>
            <a:pPr lvl="1"/>
            <a:r>
              <a:rPr lang="en-GB" sz="1400" dirty="0" smtClean="0"/>
              <a:t>This is what we typically think of as the diagnosis (e.g. depression, schizophrenia, social phobia)</a:t>
            </a:r>
          </a:p>
          <a:p>
            <a:pPr>
              <a:buNone/>
            </a:pPr>
            <a:endParaRPr lang="en-GB" sz="1400" dirty="0" smtClean="0"/>
          </a:p>
          <a:p>
            <a:r>
              <a:rPr lang="en-GB" sz="1400" b="1" dirty="0" smtClean="0"/>
              <a:t>Axis II: Developmental Disorders and Personality Disorders</a:t>
            </a:r>
            <a:endParaRPr lang="en-GB" sz="1400" dirty="0" smtClean="0"/>
          </a:p>
          <a:p>
            <a:pPr lvl="1"/>
            <a:r>
              <a:rPr lang="en-GB" sz="1400" dirty="0" smtClean="0"/>
              <a:t>Developmental disorders include autism and mental retardation, disorders which are typically first evident in childhood </a:t>
            </a:r>
          </a:p>
          <a:p>
            <a:pPr lvl="1"/>
            <a:r>
              <a:rPr lang="en-GB" sz="1400" dirty="0" smtClean="0"/>
              <a:t>Personality disorders are clinical syndromes. They include Paranoid, Antisocial, and Borderline Personality Disorders</a:t>
            </a:r>
          </a:p>
          <a:p>
            <a:pPr>
              <a:buNone/>
            </a:pPr>
            <a:endParaRPr lang="en-GB" sz="1400" dirty="0" smtClean="0"/>
          </a:p>
          <a:p>
            <a:r>
              <a:rPr lang="en-GB" sz="1400" b="1" dirty="0" smtClean="0"/>
              <a:t>Axis III: General Medical Conditions </a:t>
            </a:r>
            <a:endParaRPr lang="en-GB" sz="1400" dirty="0" smtClean="0"/>
          </a:p>
          <a:p>
            <a:pPr lvl="1"/>
            <a:r>
              <a:rPr lang="en-GB" sz="1400" dirty="0" smtClean="0"/>
              <a:t>Which play a role in the development, continuation or exacerbation of Axis I and II disorders</a:t>
            </a:r>
          </a:p>
          <a:p>
            <a:endParaRPr lang="en-GB" sz="1050"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dirty="0" smtClean="0"/>
              <a:t>Stages of Alzheimer’s</a:t>
            </a:r>
          </a:p>
        </p:txBody>
      </p:sp>
      <p:sp>
        <p:nvSpPr>
          <p:cNvPr id="57347" name="Rectangle 3"/>
          <p:cNvSpPr>
            <a:spLocks noGrp="1" noChangeArrowheads="1"/>
          </p:cNvSpPr>
          <p:nvPr>
            <p:ph type="body" idx="1"/>
          </p:nvPr>
        </p:nvSpPr>
        <p:spPr/>
        <p:txBody>
          <a:bodyPr/>
          <a:lstStyle/>
          <a:p>
            <a:pPr>
              <a:buFontTx/>
              <a:buChar char="•"/>
            </a:pPr>
            <a:r>
              <a:rPr lang="en-US" sz="2000" dirty="0" smtClean="0"/>
              <a:t>Stage 1 – no impairment</a:t>
            </a:r>
          </a:p>
          <a:p>
            <a:pPr>
              <a:buFontTx/>
              <a:buChar char="•"/>
            </a:pPr>
            <a:r>
              <a:rPr lang="en-US" sz="2000" dirty="0" smtClean="0"/>
              <a:t>Stage 2 – mild forgetfulness </a:t>
            </a:r>
          </a:p>
          <a:p>
            <a:pPr>
              <a:buFontTx/>
              <a:buChar char="•"/>
            </a:pPr>
            <a:r>
              <a:rPr lang="en-US" sz="2000" dirty="0" smtClean="0"/>
              <a:t>Stage 3 – mild cognitive decline; earliest clear-cut deficits</a:t>
            </a:r>
          </a:p>
          <a:p>
            <a:pPr>
              <a:lnSpc>
                <a:spcPct val="90000"/>
              </a:lnSpc>
            </a:pPr>
            <a:r>
              <a:rPr lang="en-US" sz="2000" dirty="0" smtClean="0"/>
              <a:t>Stage 4 – moderate cognitive decline; clear-cut deficit in careful clinical interview</a:t>
            </a:r>
          </a:p>
          <a:p>
            <a:pPr>
              <a:lnSpc>
                <a:spcPct val="90000"/>
              </a:lnSpc>
            </a:pPr>
            <a:r>
              <a:rPr lang="en-US" sz="2000" dirty="0" smtClean="0"/>
              <a:t>Stage 5 – moderately severe cognitive decline; patient needs assistance with daily tasks</a:t>
            </a:r>
          </a:p>
          <a:p>
            <a:pPr>
              <a:lnSpc>
                <a:spcPct val="90000"/>
              </a:lnSpc>
            </a:pPr>
            <a:r>
              <a:rPr lang="en-US" sz="2000" dirty="0" smtClean="0"/>
              <a:t>Stage 6 – severe cognitive decline; may occasionally forget the name of the spouse upon whom they are entirely dependent for survival</a:t>
            </a:r>
          </a:p>
          <a:p>
            <a:pPr>
              <a:lnSpc>
                <a:spcPct val="90000"/>
              </a:lnSpc>
            </a:pPr>
            <a:r>
              <a:rPr lang="en-US" sz="2000" dirty="0" smtClean="0"/>
              <a:t>Stage 7 – very severe cognitive decline; severe loss of motor control, verbal speech lost</a:t>
            </a:r>
          </a:p>
          <a:p>
            <a:pPr lvl="1">
              <a:buFontTx/>
              <a:buChar char="•"/>
            </a:pPr>
            <a:endParaRPr lang="en-US" sz="2600" dirty="0" smtClean="0"/>
          </a:p>
          <a:p>
            <a:pPr lvl="1">
              <a:buFontTx/>
              <a:buChar char="•"/>
            </a:pPr>
            <a:endParaRPr lang="en-US" sz="2600"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p:txBody>
          <a:bodyPr/>
          <a:lstStyle/>
          <a:p>
            <a:r>
              <a:rPr lang="en-GB" dirty="0" smtClean="0"/>
              <a:t>Classification of Alzheimer’s disease</a:t>
            </a:r>
            <a:endParaRPr lang="en-US" dirty="0" smtClean="0"/>
          </a:p>
        </p:txBody>
      </p:sp>
      <p:sp>
        <p:nvSpPr>
          <p:cNvPr id="403459" name="Rectangle 3"/>
          <p:cNvSpPr>
            <a:spLocks noGrp="1" noChangeArrowheads="1"/>
          </p:cNvSpPr>
          <p:nvPr>
            <p:ph type="body" idx="1"/>
          </p:nvPr>
        </p:nvSpPr>
        <p:spPr/>
        <p:txBody>
          <a:bodyPr/>
          <a:lstStyle/>
          <a:p>
            <a:pPr>
              <a:lnSpc>
                <a:spcPct val="90000"/>
              </a:lnSpc>
            </a:pPr>
            <a:r>
              <a:rPr lang="en-US" sz="2400" dirty="0" smtClean="0"/>
              <a:t>Sporadic</a:t>
            </a:r>
          </a:p>
          <a:p>
            <a:pPr lvl="1">
              <a:lnSpc>
                <a:spcPct val="90000"/>
              </a:lnSpc>
            </a:pPr>
            <a:r>
              <a:rPr lang="en-GB" sz="2400" dirty="0" smtClean="0"/>
              <a:t>occurs later in life and appears to be related to the </a:t>
            </a:r>
            <a:r>
              <a:rPr lang="en-GB" sz="2400" dirty="0" err="1" smtClean="0"/>
              <a:t>apoE</a:t>
            </a:r>
            <a:r>
              <a:rPr lang="en-GB" sz="2400" dirty="0" smtClean="0"/>
              <a:t> gene found on chromosome 19 </a:t>
            </a:r>
          </a:p>
          <a:p>
            <a:pPr>
              <a:lnSpc>
                <a:spcPct val="90000"/>
              </a:lnSpc>
            </a:pPr>
            <a:r>
              <a:rPr lang="en-GB" sz="2400" dirty="0" smtClean="0"/>
              <a:t>Familial Alzheimer’s disease (FAD) or Early Onset Familial Alzheimer’s disease (EOFAD)</a:t>
            </a:r>
          </a:p>
          <a:p>
            <a:pPr lvl="1">
              <a:lnSpc>
                <a:spcPct val="90000"/>
              </a:lnSpc>
            </a:pPr>
            <a:r>
              <a:rPr lang="en-GB" sz="2400" dirty="0" smtClean="0"/>
              <a:t>Autosomal dominant and appears to involve the </a:t>
            </a:r>
            <a:r>
              <a:rPr lang="en-GB" sz="2400" dirty="0" err="1" smtClean="0"/>
              <a:t>prensenilin</a:t>
            </a:r>
            <a:r>
              <a:rPr lang="en-GB" sz="2400" dirty="0" smtClean="0"/>
              <a:t> and APP genes </a:t>
            </a:r>
            <a:endParaRPr 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03458"/>
                                        </p:tgtEl>
                                        <p:attrNameLst>
                                          <p:attrName>style.visibility</p:attrName>
                                        </p:attrNameLst>
                                      </p:cBhvr>
                                      <p:to>
                                        <p:strVal val="visible"/>
                                      </p:to>
                                    </p:set>
                                    <p:anim calcmode="lin" valueType="num">
                                      <p:cBhvr additive="base">
                                        <p:cTn id="7" dur="500" fill="hold"/>
                                        <p:tgtEl>
                                          <p:spTgt spid="403458"/>
                                        </p:tgtEl>
                                        <p:attrNameLst>
                                          <p:attrName>ppt_x</p:attrName>
                                        </p:attrNameLst>
                                      </p:cBhvr>
                                      <p:tavLst>
                                        <p:tav tm="0">
                                          <p:val>
                                            <p:strVal val="0-#ppt_w/2"/>
                                          </p:val>
                                        </p:tav>
                                        <p:tav tm="100000">
                                          <p:val>
                                            <p:strVal val="#ppt_x"/>
                                          </p:val>
                                        </p:tav>
                                      </p:tavLst>
                                    </p:anim>
                                    <p:anim calcmode="lin" valueType="num">
                                      <p:cBhvr additive="base">
                                        <p:cTn id="8" dur="500" fill="hold"/>
                                        <p:tgtEl>
                                          <p:spTgt spid="403458"/>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9" fill="hold">
                      <p:stCondLst>
                        <p:cond delay="indefinite"/>
                      </p:stCondLst>
                      <p:childTnLst>
                        <p:par>
                          <p:cTn id="10" fill="hold">
                            <p:stCondLst>
                              <p:cond delay="0"/>
                            </p:stCondLst>
                            <p:childTnLst>
                              <p:par>
                                <p:cTn id="11" presetID="17" presetClass="entr" presetSubtype="2" fill="hold" grpId="0" nodeType="clickEffect">
                                  <p:stCondLst>
                                    <p:cond delay="0"/>
                                  </p:stCondLst>
                                  <p:childTnLst>
                                    <p:set>
                                      <p:cBhvr>
                                        <p:cTn id="12" dur="1" fill="hold">
                                          <p:stCondLst>
                                            <p:cond delay="0"/>
                                          </p:stCondLst>
                                        </p:cTn>
                                        <p:tgtEl>
                                          <p:spTgt spid="403459">
                                            <p:txEl>
                                              <p:pRg st="0" end="0"/>
                                            </p:txEl>
                                          </p:spTgt>
                                        </p:tgtEl>
                                        <p:attrNameLst>
                                          <p:attrName>style.visibility</p:attrName>
                                        </p:attrNameLst>
                                      </p:cBhvr>
                                      <p:to>
                                        <p:strVal val="visible"/>
                                      </p:to>
                                    </p:set>
                                    <p:anim calcmode="lin" valueType="num">
                                      <p:cBhvr>
                                        <p:cTn id="13" dur="500" fill="hold"/>
                                        <p:tgtEl>
                                          <p:spTgt spid="403459">
                                            <p:txEl>
                                              <p:pRg st="0" end="0"/>
                                            </p:txEl>
                                          </p:spTgt>
                                        </p:tgtEl>
                                        <p:attrNameLst>
                                          <p:attrName>ppt_x</p:attrName>
                                        </p:attrNameLst>
                                      </p:cBhvr>
                                      <p:tavLst>
                                        <p:tav tm="0">
                                          <p:val>
                                            <p:strVal val="#ppt_x+#ppt_w/2"/>
                                          </p:val>
                                        </p:tav>
                                        <p:tav tm="100000">
                                          <p:val>
                                            <p:strVal val="#ppt_x"/>
                                          </p:val>
                                        </p:tav>
                                      </p:tavLst>
                                    </p:anim>
                                    <p:anim calcmode="lin" valueType="num">
                                      <p:cBhvr>
                                        <p:cTn id="14" dur="500" fill="hold"/>
                                        <p:tgtEl>
                                          <p:spTgt spid="403459">
                                            <p:txEl>
                                              <p:pRg st="0" end="0"/>
                                            </p:txEl>
                                          </p:spTgt>
                                        </p:tgtEl>
                                        <p:attrNameLst>
                                          <p:attrName>ppt_y</p:attrName>
                                        </p:attrNameLst>
                                      </p:cBhvr>
                                      <p:tavLst>
                                        <p:tav tm="0">
                                          <p:val>
                                            <p:strVal val="#ppt_y"/>
                                          </p:val>
                                        </p:tav>
                                        <p:tav tm="100000">
                                          <p:val>
                                            <p:strVal val="#ppt_y"/>
                                          </p:val>
                                        </p:tav>
                                      </p:tavLst>
                                    </p:anim>
                                    <p:anim calcmode="lin" valueType="num">
                                      <p:cBhvr>
                                        <p:cTn id="15" dur="500" fill="hold"/>
                                        <p:tgtEl>
                                          <p:spTgt spid="403459">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403459">
                                            <p:txEl>
                                              <p:pRg st="0" end="0"/>
                                            </p:txEl>
                                          </p:spTgt>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11"/>
                                            </p:cond>
                                          </p:stCondLst>
                                          <p:endCondLst>
                                            <p:cond evt="onStopAudio" delay="0">
                                              <p:tgtEl>
                                                <p:sldTgt/>
                                              </p:tgtEl>
                                            </p:cond>
                                          </p:endCondLst>
                                        </p:cTn>
                                        <p:tgtEl>
                                          <p:sndTgt r:embed="rId3" name="CHIMES.WAV"/>
                                        </p:tgtEl>
                                      </p:cMediaNode>
                                    </p:audio>
                                  </p:subTnLst>
                                </p:cTn>
                              </p:par>
                              <p:par>
                                <p:cTn id="17" presetID="17" presetClass="entr" presetSubtype="2" fill="hold" grpId="0" nodeType="withEffect">
                                  <p:stCondLst>
                                    <p:cond delay="0"/>
                                  </p:stCondLst>
                                  <p:childTnLst>
                                    <p:set>
                                      <p:cBhvr>
                                        <p:cTn id="18" dur="1" fill="hold">
                                          <p:stCondLst>
                                            <p:cond delay="0"/>
                                          </p:stCondLst>
                                        </p:cTn>
                                        <p:tgtEl>
                                          <p:spTgt spid="403459">
                                            <p:txEl>
                                              <p:pRg st="1" end="1"/>
                                            </p:txEl>
                                          </p:spTgt>
                                        </p:tgtEl>
                                        <p:attrNameLst>
                                          <p:attrName>style.visibility</p:attrName>
                                        </p:attrNameLst>
                                      </p:cBhvr>
                                      <p:to>
                                        <p:strVal val="visible"/>
                                      </p:to>
                                    </p:set>
                                    <p:anim calcmode="lin" valueType="num">
                                      <p:cBhvr>
                                        <p:cTn id="19" dur="500" fill="hold"/>
                                        <p:tgtEl>
                                          <p:spTgt spid="403459">
                                            <p:txEl>
                                              <p:pRg st="1" end="1"/>
                                            </p:txEl>
                                          </p:spTgt>
                                        </p:tgtEl>
                                        <p:attrNameLst>
                                          <p:attrName>ppt_x</p:attrName>
                                        </p:attrNameLst>
                                      </p:cBhvr>
                                      <p:tavLst>
                                        <p:tav tm="0">
                                          <p:val>
                                            <p:strVal val="#ppt_x+#ppt_w/2"/>
                                          </p:val>
                                        </p:tav>
                                        <p:tav tm="100000">
                                          <p:val>
                                            <p:strVal val="#ppt_x"/>
                                          </p:val>
                                        </p:tav>
                                      </p:tavLst>
                                    </p:anim>
                                    <p:anim calcmode="lin" valueType="num">
                                      <p:cBhvr>
                                        <p:cTn id="20" dur="500" fill="hold"/>
                                        <p:tgtEl>
                                          <p:spTgt spid="403459">
                                            <p:txEl>
                                              <p:pRg st="1" end="1"/>
                                            </p:txEl>
                                          </p:spTgt>
                                        </p:tgtEl>
                                        <p:attrNameLst>
                                          <p:attrName>ppt_y</p:attrName>
                                        </p:attrNameLst>
                                      </p:cBhvr>
                                      <p:tavLst>
                                        <p:tav tm="0">
                                          <p:val>
                                            <p:strVal val="#ppt_y"/>
                                          </p:val>
                                        </p:tav>
                                        <p:tav tm="100000">
                                          <p:val>
                                            <p:strVal val="#ppt_y"/>
                                          </p:val>
                                        </p:tav>
                                      </p:tavLst>
                                    </p:anim>
                                    <p:anim calcmode="lin" valueType="num">
                                      <p:cBhvr>
                                        <p:cTn id="21" dur="500" fill="hold"/>
                                        <p:tgtEl>
                                          <p:spTgt spid="403459">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403459">
                                            <p:txEl>
                                              <p:pRg st="1" end="1"/>
                                            </p:txEl>
                                          </p:spTgt>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17"/>
                                            </p:cond>
                                          </p:stCondLst>
                                          <p:endCondLst>
                                            <p:cond evt="onStopAudio" delay="0">
                                              <p:tgtEl>
                                                <p:sldTgt/>
                                              </p:tgtEl>
                                            </p:cond>
                                          </p:endCondLst>
                                        </p:cTn>
                                        <p:tgtEl>
                                          <p:sndTgt r:embed="rId3" name="CHIMES.WAV"/>
                                        </p:tgtEl>
                                      </p:cMediaNode>
                                    </p:audio>
                                  </p:subTnLst>
                                </p:cTn>
                              </p:par>
                            </p:childTnLst>
                          </p:cTn>
                        </p:par>
                      </p:childTnLst>
                    </p:cTn>
                  </p:par>
                  <p:par>
                    <p:cTn id="23" fill="hold">
                      <p:stCondLst>
                        <p:cond delay="indefinite"/>
                      </p:stCondLst>
                      <p:childTnLst>
                        <p:par>
                          <p:cTn id="24" fill="hold">
                            <p:stCondLst>
                              <p:cond delay="0"/>
                            </p:stCondLst>
                            <p:childTnLst>
                              <p:par>
                                <p:cTn id="25" presetID="17" presetClass="entr" presetSubtype="2" fill="hold" grpId="0" nodeType="clickEffect">
                                  <p:stCondLst>
                                    <p:cond delay="0"/>
                                  </p:stCondLst>
                                  <p:childTnLst>
                                    <p:set>
                                      <p:cBhvr>
                                        <p:cTn id="26" dur="1" fill="hold">
                                          <p:stCondLst>
                                            <p:cond delay="0"/>
                                          </p:stCondLst>
                                        </p:cTn>
                                        <p:tgtEl>
                                          <p:spTgt spid="403459">
                                            <p:txEl>
                                              <p:pRg st="2" end="2"/>
                                            </p:txEl>
                                          </p:spTgt>
                                        </p:tgtEl>
                                        <p:attrNameLst>
                                          <p:attrName>style.visibility</p:attrName>
                                        </p:attrNameLst>
                                      </p:cBhvr>
                                      <p:to>
                                        <p:strVal val="visible"/>
                                      </p:to>
                                    </p:set>
                                    <p:anim calcmode="lin" valueType="num">
                                      <p:cBhvr>
                                        <p:cTn id="27" dur="500" fill="hold"/>
                                        <p:tgtEl>
                                          <p:spTgt spid="403459">
                                            <p:txEl>
                                              <p:pRg st="2" end="2"/>
                                            </p:txEl>
                                          </p:spTgt>
                                        </p:tgtEl>
                                        <p:attrNameLst>
                                          <p:attrName>ppt_x</p:attrName>
                                        </p:attrNameLst>
                                      </p:cBhvr>
                                      <p:tavLst>
                                        <p:tav tm="0">
                                          <p:val>
                                            <p:strVal val="#ppt_x+#ppt_w/2"/>
                                          </p:val>
                                        </p:tav>
                                        <p:tav tm="100000">
                                          <p:val>
                                            <p:strVal val="#ppt_x"/>
                                          </p:val>
                                        </p:tav>
                                      </p:tavLst>
                                    </p:anim>
                                    <p:anim calcmode="lin" valueType="num">
                                      <p:cBhvr>
                                        <p:cTn id="28" dur="500" fill="hold"/>
                                        <p:tgtEl>
                                          <p:spTgt spid="403459">
                                            <p:txEl>
                                              <p:pRg st="2" end="2"/>
                                            </p:txEl>
                                          </p:spTgt>
                                        </p:tgtEl>
                                        <p:attrNameLst>
                                          <p:attrName>ppt_y</p:attrName>
                                        </p:attrNameLst>
                                      </p:cBhvr>
                                      <p:tavLst>
                                        <p:tav tm="0">
                                          <p:val>
                                            <p:strVal val="#ppt_y"/>
                                          </p:val>
                                        </p:tav>
                                        <p:tav tm="100000">
                                          <p:val>
                                            <p:strVal val="#ppt_y"/>
                                          </p:val>
                                        </p:tav>
                                      </p:tavLst>
                                    </p:anim>
                                    <p:anim calcmode="lin" valueType="num">
                                      <p:cBhvr>
                                        <p:cTn id="29" dur="500" fill="hold"/>
                                        <p:tgtEl>
                                          <p:spTgt spid="403459">
                                            <p:txEl>
                                              <p:pRg st="2" end="2"/>
                                            </p:txEl>
                                          </p:spTgt>
                                        </p:tgtEl>
                                        <p:attrNameLst>
                                          <p:attrName>ppt_w</p:attrName>
                                        </p:attrNameLst>
                                      </p:cBhvr>
                                      <p:tavLst>
                                        <p:tav tm="0">
                                          <p:val>
                                            <p:fltVal val="0"/>
                                          </p:val>
                                        </p:tav>
                                        <p:tav tm="100000">
                                          <p:val>
                                            <p:strVal val="#ppt_w"/>
                                          </p:val>
                                        </p:tav>
                                      </p:tavLst>
                                    </p:anim>
                                    <p:anim calcmode="lin" valueType="num">
                                      <p:cBhvr>
                                        <p:cTn id="30" dur="500" fill="hold"/>
                                        <p:tgtEl>
                                          <p:spTgt spid="403459">
                                            <p:txEl>
                                              <p:pRg st="2" end="2"/>
                                            </p:txEl>
                                          </p:spTgt>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25"/>
                                            </p:cond>
                                          </p:stCondLst>
                                          <p:endCondLst>
                                            <p:cond evt="onStopAudio" delay="0">
                                              <p:tgtEl>
                                                <p:sldTgt/>
                                              </p:tgtEl>
                                            </p:cond>
                                          </p:endCondLst>
                                        </p:cTn>
                                        <p:tgtEl>
                                          <p:sndTgt r:embed="rId3" name="CHIMES.WAV"/>
                                        </p:tgtEl>
                                      </p:cMediaNode>
                                    </p:audio>
                                  </p:subTnLst>
                                </p:cTn>
                              </p:par>
                              <p:par>
                                <p:cTn id="31" presetID="17" presetClass="entr" presetSubtype="2" fill="hold" grpId="0" nodeType="withEffect">
                                  <p:stCondLst>
                                    <p:cond delay="0"/>
                                  </p:stCondLst>
                                  <p:childTnLst>
                                    <p:set>
                                      <p:cBhvr>
                                        <p:cTn id="32" dur="1" fill="hold">
                                          <p:stCondLst>
                                            <p:cond delay="0"/>
                                          </p:stCondLst>
                                        </p:cTn>
                                        <p:tgtEl>
                                          <p:spTgt spid="403459">
                                            <p:txEl>
                                              <p:pRg st="3" end="3"/>
                                            </p:txEl>
                                          </p:spTgt>
                                        </p:tgtEl>
                                        <p:attrNameLst>
                                          <p:attrName>style.visibility</p:attrName>
                                        </p:attrNameLst>
                                      </p:cBhvr>
                                      <p:to>
                                        <p:strVal val="visible"/>
                                      </p:to>
                                    </p:set>
                                    <p:anim calcmode="lin" valueType="num">
                                      <p:cBhvr>
                                        <p:cTn id="33" dur="500" fill="hold"/>
                                        <p:tgtEl>
                                          <p:spTgt spid="403459">
                                            <p:txEl>
                                              <p:pRg st="3" end="3"/>
                                            </p:txEl>
                                          </p:spTgt>
                                        </p:tgtEl>
                                        <p:attrNameLst>
                                          <p:attrName>ppt_x</p:attrName>
                                        </p:attrNameLst>
                                      </p:cBhvr>
                                      <p:tavLst>
                                        <p:tav tm="0">
                                          <p:val>
                                            <p:strVal val="#ppt_x+#ppt_w/2"/>
                                          </p:val>
                                        </p:tav>
                                        <p:tav tm="100000">
                                          <p:val>
                                            <p:strVal val="#ppt_x"/>
                                          </p:val>
                                        </p:tav>
                                      </p:tavLst>
                                    </p:anim>
                                    <p:anim calcmode="lin" valueType="num">
                                      <p:cBhvr>
                                        <p:cTn id="34" dur="500" fill="hold"/>
                                        <p:tgtEl>
                                          <p:spTgt spid="403459">
                                            <p:txEl>
                                              <p:pRg st="3" end="3"/>
                                            </p:txEl>
                                          </p:spTgt>
                                        </p:tgtEl>
                                        <p:attrNameLst>
                                          <p:attrName>ppt_y</p:attrName>
                                        </p:attrNameLst>
                                      </p:cBhvr>
                                      <p:tavLst>
                                        <p:tav tm="0">
                                          <p:val>
                                            <p:strVal val="#ppt_y"/>
                                          </p:val>
                                        </p:tav>
                                        <p:tav tm="100000">
                                          <p:val>
                                            <p:strVal val="#ppt_y"/>
                                          </p:val>
                                        </p:tav>
                                      </p:tavLst>
                                    </p:anim>
                                    <p:anim calcmode="lin" valueType="num">
                                      <p:cBhvr>
                                        <p:cTn id="35" dur="500" fill="hold"/>
                                        <p:tgtEl>
                                          <p:spTgt spid="403459">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403459">
                                            <p:txEl>
                                              <p:pRg st="3" end="3"/>
                                            </p:txEl>
                                          </p:spTgt>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31"/>
                                            </p:cond>
                                          </p:stCondLst>
                                          <p:endCondLst>
                                            <p:cond evt="onStopAudio" delay="0">
                                              <p:tgtEl>
                                                <p:sldTgt/>
                                              </p:tgtEl>
                                            </p:cond>
                                          </p:endCondLst>
                                        </p:cTn>
                                        <p:tgtEl>
                                          <p:sndTgt r:embed="rId3"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3458" grpId="0" autoUpdateAnimBg="0"/>
      <p:bldP spid="403459"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Neurotransmitters and the </a:t>
            </a:r>
            <a:r>
              <a:rPr lang="en-GB" dirty="0" err="1" smtClean="0"/>
              <a:t>ACh</a:t>
            </a:r>
            <a:r>
              <a:rPr lang="en-GB" dirty="0" smtClean="0"/>
              <a:t> hypothesis</a:t>
            </a:r>
            <a:endParaRPr lang="en-GB" dirty="0"/>
          </a:p>
        </p:txBody>
      </p:sp>
      <p:sp>
        <p:nvSpPr>
          <p:cNvPr id="5" name="Content Placeholder 4"/>
          <p:cNvSpPr>
            <a:spLocks noGrp="1"/>
          </p:cNvSpPr>
          <p:nvPr>
            <p:ph idx="1"/>
          </p:nvPr>
        </p:nvSpPr>
        <p:spPr/>
        <p:txBody>
          <a:bodyPr/>
          <a:lstStyle/>
          <a:p>
            <a:r>
              <a:rPr lang="en-GB" dirty="0" smtClean="0"/>
              <a:t>Alzheimer’s disease has shown an association with deterioration in the following neurotransmitter systems: </a:t>
            </a:r>
          </a:p>
          <a:p>
            <a:pPr lvl="1"/>
            <a:r>
              <a:rPr lang="en-GB" dirty="0" smtClean="0"/>
              <a:t>acetylcholine (</a:t>
            </a:r>
            <a:r>
              <a:rPr lang="en-GB" dirty="0" err="1" smtClean="0"/>
              <a:t>ACh</a:t>
            </a:r>
            <a:r>
              <a:rPr lang="en-GB" dirty="0" smtClean="0"/>
              <a:t>)</a:t>
            </a:r>
          </a:p>
          <a:p>
            <a:pPr lvl="1"/>
            <a:r>
              <a:rPr lang="en-GB" dirty="0" err="1" smtClean="0"/>
              <a:t>noradrenaline</a:t>
            </a:r>
            <a:endParaRPr lang="en-GB" dirty="0" smtClean="0"/>
          </a:p>
          <a:p>
            <a:pPr lvl="1"/>
            <a:r>
              <a:rPr lang="en-GB" dirty="0" smtClean="0"/>
              <a:t>serotonin </a:t>
            </a:r>
          </a:p>
          <a:p>
            <a:r>
              <a:rPr lang="en-GB" dirty="0" err="1" smtClean="0"/>
              <a:t>Degereration</a:t>
            </a:r>
            <a:r>
              <a:rPr lang="en-GB" dirty="0" smtClean="0"/>
              <a:t> of neurons of nucleus </a:t>
            </a:r>
            <a:r>
              <a:rPr lang="en-GB" dirty="0" err="1" smtClean="0"/>
              <a:t>basalis</a:t>
            </a:r>
            <a:r>
              <a:rPr lang="en-GB" dirty="0" smtClean="0"/>
              <a:t> of </a:t>
            </a:r>
            <a:r>
              <a:rPr lang="en-GB" dirty="0" err="1" smtClean="0"/>
              <a:t>Meynert</a:t>
            </a:r>
            <a:r>
              <a:rPr lang="en-GB" dirty="0" smtClean="0"/>
              <a:t> – acetylcholine </a:t>
            </a:r>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6834" name="Rectangle 2"/>
          <p:cNvSpPr>
            <a:spLocks noGrp="1" noChangeArrowheads="1"/>
          </p:cNvSpPr>
          <p:nvPr>
            <p:ph type="title"/>
          </p:nvPr>
        </p:nvSpPr>
        <p:spPr/>
        <p:txBody>
          <a:bodyPr/>
          <a:lstStyle/>
          <a:p>
            <a:r>
              <a:rPr lang="en-GB" dirty="0" smtClean="0"/>
              <a:t>Beta amyloid hypothesis</a:t>
            </a:r>
            <a:endParaRPr lang="en-US" dirty="0" smtClean="0"/>
          </a:p>
        </p:txBody>
      </p:sp>
      <p:sp>
        <p:nvSpPr>
          <p:cNvPr id="376835" name="Rectangle 3"/>
          <p:cNvSpPr>
            <a:spLocks noGrp="1" noChangeArrowheads="1"/>
          </p:cNvSpPr>
          <p:nvPr>
            <p:ph type="body" idx="1"/>
          </p:nvPr>
        </p:nvSpPr>
        <p:spPr/>
        <p:txBody>
          <a:bodyPr/>
          <a:lstStyle/>
          <a:p>
            <a:r>
              <a:rPr lang="en-US" sz="2600" dirty="0" smtClean="0"/>
              <a:t>Amyloid are plaque-like buildups of proteins</a:t>
            </a:r>
          </a:p>
          <a:p>
            <a:endParaRPr lang="en-US" sz="2600" dirty="0" smtClean="0"/>
          </a:p>
          <a:p>
            <a:r>
              <a:rPr lang="en-US" sz="2600" dirty="0" smtClean="0"/>
              <a:t>Cause holes in the brain</a:t>
            </a:r>
          </a:p>
          <a:p>
            <a:endParaRPr lang="en-US" sz="2600" dirty="0" smtClean="0"/>
          </a:p>
          <a:p>
            <a:r>
              <a:rPr lang="en-US" sz="2600" dirty="0" smtClean="0"/>
              <a:t>Cause destruction of neuron process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76834"/>
                                        </p:tgtEl>
                                        <p:attrNameLst>
                                          <p:attrName>style.visibility</p:attrName>
                                        </p:attrNameLst>
                                      </p:cBhvr>
                                      <p:to>
                                        <p:strVal val="visible"/>
                                      </p:to>
                                    </p:set>
                                    <p:anim calcmode="lin" valueType="num">
                                      <p:cBhvr>
                                        <p:cTn id="7" dur="1000" fill="hold"/>
                                        <p:tgtEl>
                                          <p:spTgt spid="376834"/>
                                        </p:tgtEl>
                                        <p:attrNameLst>
                                          <p:attrName>ppt_w</p:attrName>
                                        </p:attrNameLst>
                                      </p:cBhvr>
                                      <p:tavLst>
                                        <p:tav tm="0">
                                          <p:val>
                                            <p:fltVal val="0"/>
                                          </p:val>
                                        </p:tav>
                                        <p:tav tm="100000">
                                          <p:val>
                                            <p:strVal val="#ppt_w"/>
                                          </p:val>
                                        </p:tav>
                                      </p:tavLst>
                                    </p:anim>
                                    <p:anim calcmode="lin" valueType="num">
                                      <p:cBhvr>
                                        <p:cTn id="8" dur="1000" fill="hold"/>
                                        <p:tgtEl>
                                          <p:spTgt spid="376834"/>
                                        </p:tgtEl>
                                        <p:attrNameLst>
                                          <p:attrName>ppt_h</p:attrName>
                                        </p:attrNameLst>
                                      </p:cBhvr>
                                      <p:tavLst>
                                        <p:tav tm="0">
                                          <p:val>
                                            <p:fltVal val="0"/>
                                          </p:val>
                                        </p:tav>
                                        <p:tav tm="100000">
                                          <p:val>
                                            <p:strVal val="#ppt_h"/>
                                          </p:val>
                                        </p:tav>
                                      </p:tavLst>
                                    </p:anim>
                                    <p:anim calcmode="lin" valueType="num">
                                      <p:cBhvr>
                                        <p:cTn id="9" dur="1000" fill="hold"/>
                                        <p:tgtEl>
                                          <p:spTgt spid="37683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76834"/>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2" presetClass="entr" presetSubtype="8" fill="hold" grpId="0" nodeType="clickEffect">
                                  <p:stCondLst>
                                    <p:cond delay="0"/>
                                  </p:stCondLst>
                                  <p:childTnLst>
                                    <p:set>
                                      <p:cBhvr>
                                        <p:cTn id="14" dur="1" fill="hold">
                                          <p:stCondLst>
                                            <p:cond delay="0"/>
                                          </p:stCondLst>
                                        </p:cTn>
                                        <p:tgtEl>
                                          <p:spTgt spid="376835">
                                            <p:txEl>
                                              <p:pRg st="0" end="0"/>
                                            </p:txEl>
                                          </p:spTgt>
                                        </p:tgtEl>
                                        <p:attrNameLst>
                                          <p:attrName>style.visibility</p:attrName>
                                        </p:attrNameLst>
                                      </p:cBhvr>
                                      <p:to>
                                        <p:strVal val="visible"/>
                                      </p:to>
                                    </p:set>
                                    <p:anim calcmode="lin" valueType="num">
                                      <p:cBhvr additive="base">
                                        <p:cTn id="15" dur="500" fill="hold"/>
                                        <p:tgtEl>
                                          <p:spTgt spid="376835">
                                            <p:txEl>
                                              <p:pRg st="0" end="0"/>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76835">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3"/>
                                            </p:cond>
                                          </p:stCondLst>
                                          <p:endCondLst>
                                            <p:cond evt="onStopAudio" delay="0">
                                              <p:tgtEl>
                                                <p:sldTgt/>
                                              </p:tgtEl>
                                            </p:cond>
                                          </p:endCondLst>
                                        </p:cTn>
                                        <p:tgtEl>
                                          <p:sndTgt r:embed="rId2" name="CHIMES.WAV"/>
                                        </p:tgtEl>
                                      </p:cMediaNode>
                                    </p:audio>
                                  </p:sub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376835">
                                            <p:txEl>
                                              <p:pRg st="2" end="2"/>
                                            </p:txEl>
                                          </p:spTgt>
                                        </p:tgtEl>
                                        <p:attrNameLst>
                                          <p:attrName>style.visibility</p:attrName>
                                        </p:attrNameLst>
                                      </p:cBhvr>
                                      <p:to>
                                        <p:strVal val="visible"/>
                                      </p:to>
                                    </p:set>
                                    <p:anim calcmode="lin" valueType="num">
                                      <p:cBhvr additive="base">
                                        <p:cTn id="21" dur="500" fill="hold"/>
                                        <p:tgtEl>
                                          <p:spTgt spid="376835">
                                            <p:txEl>
                                              <p:pRg st="2" end="2"/>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76835">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9"/>
                                            </p:cond>
                                          </p:stCondLst>
                                          <p:endCondLst>
                                            <p:cond evt="onStopAudio" delay="0">
                                              <p:tgtEl>
                                                <p:sldTgt/>
                                              </p:tgtEl>
                                            </p:cond>
                                          </p:endCondLst>
                                        </p:cTn>
                                        <p:tgtEl>
                                          <p:sndTgt r:embed="rId2" name="CHIMES.WAV"/>
                                        </p:tgtEl>
                                      </p:cMediaNode>
                                    </p:audio>
                                  </p:subTnLst>
                                </p:cTn>
                              </p:par>
                            </p:childTnLst>
                          </p:cTn>
                        </p:par>
                      </p:childTnLst>
                    </p:cTn>
                  </p:par>
                  <p:par>
                    <p:cTn id="23" fill="hold">
                      <p:stCondLst>
                        <p:cond delay="indefinite"/>
                      </p:stCondLst>
                      <p:childTnLst>
                        <p:par>
                          <p:cTn id="24" fill="hold">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376835">
                                            <p:txEl>
                                              <p:pRg st="4" end="4"/>
                                            </p:txEl>
                                          </p:spTgt>
                                        </p:tgtEl>
                                        <p:attrNameLst>
                                          <p:attrName>style.visibility</p:attrName>
                                        </p:attrNameLst>
                                      </p:cBhvr>
                                      <p:to>
                                        <p:strVal val="visible"/>
                                      </p:to>
                                    </p:set>
                                    <p:anim calcmode="lin" valueType="num">
                                      <p:cBhvr additive="base">
                                        <p:cTn id="27" dur="500" fill="hold"/>
                                        <p:tgtEl>
                                          <p:spTgt spid="376835">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76835">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5"/>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6834" grpId="0" autoUpdateAnimBg="0"/>
      <p:bldP spid="376835"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7858" name="Rectangle 2"/>
          <p:cNvSpPr>
            <a:spLocks noGrp="1" noChangeArrowheads="1"/>
          </p:cNvSpPr>
          <p:nvPr>
            <p:ph type="title"/>
          </p:nvPr>
        </p:nvSpPr>
        <p:spPr/>
        <p:txBody>
          <a:bodyPr/>
          <a:lstStyle/>
          <a:p>
            <a:r>
              <a:rPr lang="en-US" dirty="0" smtClean="0"/>
              <a:t>What causes amyloids?</a:t>
            </a:r>
          </a:p>
        </p:txBody>
      </p:sp>
      <p:sp>
        <p:nvSpPr>
          <p:cNvPr id="377859" name="Rectangle 3"/>
          <p:cNvSpPr>
            <a:spLocks noGrp="1" noChangeArrowheads="1"/>
          </p:cNvSpPr>
          <p:nvPr>
            <p:ph type="body" idx="1"/>
          </p:nvPr>
        </p:nvSpPr>
        <p:spPr/>
        <p:txBody>
          <a:bodyPr/>
          <a:lstStyle/>
          <a:p>
            <a:pPr>
              <a:lnSpc>
                <a:spcPct val="90000"/>
              </a:lnSpc>
            </a:pPr>
            <a:r>
              <a:rPr lang="en-US" sz="2600" dirty="0" smtClean="0"/>
              <a:t>Abnormal peptide fragment called beta amyloid (</a:t>
            </a:r>
            <a:r>
              <a:rPr lang="en-US" sz="2600" dirty="0" err="1" smtClean="0">
                <a:latin typeface="Symbol" pitchFamily="18" charset="2"/>
              </a:rPr>
              <a:t>b</a:t>
            </a:r>
            <a:r>
              <a:rPr lang="en-US" sz="2600" dirty="0" err="1" smtClean="0"/>
              <a:t>A</a:t>
            </a:r>
            <a:r>
              <a:rPr lang="en-US" sz="2600" dirty="0" smtClean="0"/>
              <a:t>)</a:t>
            </a:r>
          </a:p>
          <a:p>
            <a:pPr>
              <a:lnSpc>
                <a:spcPct val="90000"/>
              </a:lnSpc>
            </a:pPr>
            <a:endParaRPr lang="en-US" sz="2600" dirty="0" smtClean="0"/>
          </a:p>
          <a:p>
            <a:pPr>
              <a:lnSpc>
                <a:spcPct val="90000"/>
              </a:lnSpc>
            </a:pPr>
            <a:r>
              <a:rPr lang="en-US" sz="2600" dirty="0" smtClean="0"/>
              <a:t>This </a:t>
            </a:r>
            <a:r>
              <a:rPr lang="en-US" sz="2600" dirty="0" err="1" smtClean="0">
                <a:latin typeface="Symbol" pitchFamily="18" charset="2"/>
              </a:rPr>
              <a:t>b</a:t>
            </a:r>
            <a:r>
              <a:rPr lang="en-US" sz="2600" dirty="0" err="1" smtClean="0"/>
              <a:t>A</a:t>
            </a:r>
            <a:r>
              <a:rPr lang="en-US" sz="2600" dirty="0" smtClean="0"/>
              <a:t> protein is part of the amyloid precursor protein (APP), normally found in brains</a:t>
            </a:r>
          </a:p>
          <a:p>
            <a:pPr>
              <a:lnSpc>
                <a:spcPct val="90000"/>
              </a:lnSpc>
            </a:pPr>
            <a:endParaRPr lang="en-US" sz="2600" dirty="0" smtClean="0"/>
          </a:p>
          <a:p>
            <a:pPr>
              <a:lnSpc>
                <a:spcPct val="90000"/>
              </a:lnSpc>
            </a:pPr>
            <a:r>
              <a:rPr lang="en-US" sz="2600" dirty="0" smtClean="0"/>
              <a:t>Protease enzymes cleave </a:t>
            </a:r>
            <a:r>
              <a:rPr lang="en-US" sz="2600" dirty="0" err="1" smtClean="0">
                <a:latin typeface="Symbol" pitchFamily="18" charset="2"/>
              </a:rPr>
              <a:t>b</a:t>
            </a:r>
            <a:r>
              <a:rPr lang="en-US" sz="2600" dirty="0" err="1" smtClean="0"/>
              <a:t>A</a:t>
            </a:r>
            <a:r>
              <a:rPr lang="en-US" sz="2600" dirty="0" smtClean="0"/>
              <a:t> fragments</a:t>
            </a:r>
          </a:p>
          <a:p>
            <a:pPr>
              <a:lnSpc>
                <a:spcPct val="90000"/>
              </a:lnSpc>
            </a:pPr>
            <a:endParaRPr lang="en-US" sz="2600" dirty="0" smtClean="0"/>
          </a:p>
          <a:p>
            <a:pPr>
              <a:lnSpc>
                <a:spcPct val="90000"/>
              </a:lnSpc>
            </a:pPr>
            <a:r>
              <a:rPr lang="en-US" sz="2600" dirty="0" smtClean="0"/>
              <a:t>These fragments form plaques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377858"/>
                                        </p:tgtEl>
                                        <p:attrNameLst>
                                          <p:attrName>style.visibility</p:attrName>
                                        </p:attrNameLst>
                                      </p:cBhvr>
                                      <p:to>
                                        <p:strVal val="visible"/>
                                      </p:to>
                                    </p:set>
                                    <p:anim calcmode="lin" valueType="num">
                                      <p:cBhvr>
                                        <p:cTn id="7" dur="500" fill="hold"/>
                                        <p:tgtEl>
                                          <p:spTgt spid="377858"/>
                                        </p:tgtEl>
                                        <p:attrNameLst>
                                          <p:attrName>ppt_x</p:attrName>
                                        </p:attrNameLst>
                                      </p:cBhvr>
                                      <p:tavLst>
                                        <p:tav tm="0">
                                          <p:val>
                                            <p:strVal val="#ppt_x-#ppt_w/2"/>
                                          </p:val>
                                        </p:tav>
                                        <p:tav tm="100000">
                                          <p:val>
                                            <p:strVal val="#ppt_x"/>
                                          </p:val>
                                        </p:tav>
                                      </p:tavLst>
                                    </p:anim>
                                    <p:anim calcmode="lin" valueType="num">
                                      <p:cBhvr>
                                        <p:cTn id="8" dur="500" fill="hold"/>
                                        <p:tgtEl>
                                          <p:spTgt spid="377858"/>
                                        </p:tgtEl>
                                        <p:attrNameLst>
                                          <p:attrName>ppt_y</p:attrName>
                                        </p:attrNameLst>
                                      </p:cBhvr>
                                      <p:tavLst>
                                        <p:tav tm="0">
                                          <p:val>
                                            <p:strVal val="#ppt_y"/>
                                          </p:val>
                                        </p:tav>
                                        <p:tav tm="100000">
                                          <p:val>
                                            <p:strVal val="#ppt_y"/>
                                          </p:val>
                                        </p:tav>
                                      </p:tavLst>
                                    </p:anim>
                                    <p:anim calcmode="lin" valueType="num">
                                      <p:cBhvr>
                                        <p:cTn id="9" dur="500" fill="hold"/>
                                        <p:tgtEl>
                                          <p:spTgt spid="377858"/>
                                        </p:tgtEl>
                                        <p:attrNameLst>
                                          <p:attrName>ppt_w</p:attrName>
                                        </p:attrNameLst>
                                      </p:cBhvr>
                                      <p:tavLst>
                                        <p:tav tm="0">
                                          <p:val>
                                            <p:fltVal val="0"/>
                                          </p:val>
                                        </p:tav>
                                        <p:tav tm="100000">
                                          <p:val>
                                            <p:strVal val="#ppt_w"/>
                                          </p:val>
                                        </p:tav>
                                      </p:tavLst>
                                    </p:anim>
                                    <p:anim calcmode="lin" valueType="num">
                                      <p:cBhvr>
                                        <p:cTn id="10" dur="500" fill="hold"/>
                                        <p:tgtEl>
                                          <p:spTgt spid="377858"/>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grpId="0" nodeType="clickEffect">
                                  <p:stCondLst>
                                    <p:cond delay="0"/>
                                  </p:stCondLst>
                                  <p:childTnLst>
                                    <p:set>
                                      <p:cBhvr>
                                        <p:cTn id="14" dur="1" fill="hold">
                                          <p:stCondLst>
                                            <p:cond delay="0"/>
                                          </p:stCondLst>
                                        </p:cTn>
                                        <p:tgtEl>
                                          <p:spTgt spid="377859">
                                            <p:txEl>
                                              <p:pRg st="0" end="0"/>
                                            </p:txEl>
                                          </p:spTgt>
                                        </p:tgtEl>
                                        <p:attrNameLst>
                                          <p:attrName>style.visibility</p:attrName>
                                        </p:attrNameLst>
                                      </p:cBhvr>
                                      <p:to>
                                        <p:strVal val="visible"/>
                                      </p:to>
                                    </p:set>
                                    <p:anim calcmode="lin" valueType="num">
                                      <p:cBhvr>
                                        <p:cTn id="15" dur="500" fill="hold"/>
                                        <p:tgtEl>
                                          <p:spTgt spid="377859">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377859">
                                            <p:txEl>
                                              <p:pRg st="0" end="0"/>
                                            </p:txEl>
                                          </p:spTgt>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13"/>
                                            </p:cond>
                                          </p:stCondLst>
                                          <p:endCondLst>
                                            <p:cond evt="onStopAudio" delay="0">
                                              <p:tgtEl>
                                                <p:sldTgt/>
                                              </p:tgtEl>
                                            </p:cond>
                                          </p:endCondLst>
                                        </p:cTn>
                                        <p:tgtEl>
                                          <p:sndTgt r:embed="rId2" name="CHIMES.WAV"/>
                                        </p:tgtEl>
                                      </p:cMediaNode>
                                    </p:audio>
                                  </p:subTnLst>
                                </p:cTn>
                              </p:par>
                            </p:childTnLst>
                          </p:cTn>
                        </p:par>
                      </p:childTnLst>
                    </p:cTn>
                  </p:par>
                  <p:par>
                    <p:cTn id="17" fill="hold">
                      <p:stCondLst>
                        <p:cond delay="indefinite"/>
                      </p:stCondLst>
                      <p:childTnLst>
                        <p:par>
                          <p:cTn id="18" fill="hold">
                            <p:stCondLst>
                              <p:cond delay="0"/>
                            </p:stCondLst>
                            <p:childTnLst>
                              <p:par>
                                <p:cTn id="19" presetID="23" presetClass="entr" presetSubtype="16" fill="hold" grpId="0" nodeType="clickEffect">
                                  <p:stCondLst>
                                    <p:cond delay="0"/>
                                  </p:stCondLst>
                                  <p:childTnLst>
                                    <p:set>
                                      <p:cBhvr>
                                        <p:cTn id="20" dur="1" fill="hold">
                                          <p:stCondLst>
                                            <p:cond delay="0"/>
                                          </p:stCondLst>
                                        </p:cTn>
                                        <p:tgtEl>
                                          <p:spTgt spid="377859">
                                            <p:txEl>
                                              <p:pRg st="2" end="2"/>
                                            </p:txEl>
                                          </p:spTgt>
                                        </p:tgtEl>
                                        <p:attrNameLst>
                                          <p:attrName>style.visibility</p:attrName>
                                        </p:attrNameLst>
                                      </p:cBhvr>
                                      <p:to>
                                        <p:strVal val="visible"/>
                                      </p:to>
                                    </p:set>
                                    <p:anim calcmode="lin" valueType="num">
                                      <p:cBhvr>
                                        <p:cTn id="21" dur="500" fill="hold"/>
                                        <p:tgtEl>
                                          <p:spTgt spid="377859">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77859">
                                            <p:txEl>
                                              <p:pRg st="2" end="2"/>
                                            </p:txEl>
                                          </p:spTgt>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19"/>
                                            </p:cond>
                                          </p:stCondLst>
                                          <p:endCondLst>
                                            <p:cond evt="onStopAudio" delay="0">
                                              <p:tgtEl>
                                                <p:sldTgt/>
                                              </p:tgtEl>
                                            </p:cond>
                                          </p:endCondLst>
                                        </p:cTn>
                                        <p:tgtEl>
                                          <p:sndTgt r:embed="rId2" name="CHIMES.WAV"/>
                                        </p:tgtEl>
                                      </p:cMediaNode>
                                    </p:audio>
                                  </p:sub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377859">
                                            <p:txEl>
                                              <p:pRg st="4" end="4"/>
                                            </p:txEl>
                                          </p:spTgt>
                                        </p:tgtEl>
                                        <p:attrNameLst>
                                          <p:attrName>style.visibility</p:attrName>
                                        </p:attrNameLst>
                                      </p:cBhvr>
                                      <p:to>
                                        <p:strVal val="visible"/>
                                      </p:to>
                                    </p:set>
                                    <p:anim calcmode="lin" valueType="num">
                                      <p:cBhvr>
                                        <p:cTn id="27" dur="500" fill="hold"/>
                                        <p:tgtEl>
                                          <p:spTgt spid="377859">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77859">
                                            <p:txEl>
                                              <p:pRg st="4" end="4"/>
                                            </p:txEl>
                                          </p:spTgt>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25"/>
                                            </p:cond>
                                          </p:stCondLst>
                                          <p:endCondLst>
                                            <p:cond evt="onStopAudio" delay="0">
                                              <p:tgtEl>
                                                <p:sldTgt/>
                                              </p:tgtEl>
                                            </p:cond>
                                          </p:endCondLst>
                                        </p:cTn>
                                        <p:tgtEl>
                                          <p:sndTgt r:embed="rId2" name="CHIMES.WAV"/>
                                        </p:tgtEl>
                                      </p:cMediaNode>
                                    </p:audio>
                                  </p:sub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p:stCondLst>
                                    <p:cond delay="0"/>
                                  </p:stCondLst>
                                  <p:childTnLst>
                                    <p:set>
                                      <p:cBhvr>
                                        <p:cTn id="32" dur="1" fill="hold">
                                          <p:stCondLst>
                                            <p:cond delay="0"/>
                                          </p:stCondLst>
                                        </p:cTn>
                                        <p:tgtEl>
                                          <p:spTgt spid="377859">
                                            <p:txEl>
                                              <p:pRg st="6" end="6"/>
                                            </p:txEl>
                                          </p:spTgt>
                                        </p:tgtEl>
                                        <p:attrNameLst>
                                          <p:attrName>style.visibility</p:attrName>
                                        </p:attrNameLst>
                                      </p:cBhvr>
                                      <p:to>
                                        <p:strVal val="visible"/>
                                      </p:to>
                                    </p:set>
                                    <p:anim calcmode="lin" valueType="num">
                                      <p:cBhvr>
                                        <p:cTn id="33" dur="500" fill="hold"/>
                                        <p:tgtEl>
                                          <p:spTgt spid="377859">
                                            <p:txEl>
                                              <p:pRg st="6" end="6"/>
                                            </p:txEl>
                                          </p:spTgt>
                                        </p:tgtEl>
                                        <p:attrNameLst>
                                          <p:attrName>ppt_w</p:attrName>
                                        </p:attrNameLst>
                                      </p:cBhvr>
                                      <p:tavLst>
                                        <p:tav tm="0">
                                          <p:val>
                                            <p:fltVal val="0"/>
                                          </p:val>
                                        </p:tav>
                                        <p:tav tm="100000">
                                          <p:val>
                                            <p:strVal val="#ppt_w"/>
                                          </p:val>
                                        </p:tav>
                                      </p:tavLst>
                                    </p:anim>
                                    <p:anim calcmode="lin" valueType="num">
                                      <p:cBhvr>
                                        <p:cTn id="34" dur="500" fill="hold"/>
                                        <p:tgtEl>
                                          <p:spTgt spid="377859">
                                            <p:txEl>
                                              <p:pRg st="6" end="6"/>
                                            </p:txEl>
                                          </p:spTgt>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31"/>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7858" grpId="0" autoUpdateAnimBg="0"/>
      <p:bldP spid="377859"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5266" name="Rectangle 2"/>
          <p:cNvSpPr>
            <a:spLocks noGrp="1" noChangeArrowheads="1"/>
          </p:cNvSpPr>
          <p:nvPr>
            <p:ph type="title"/>
          </p:nvPr>
        </p:nvSpPr>
        <p:spPr>
          <a:xfrm>
            <a:off x="714375" y="386499"/>
            <a:ext cx="8429625" cy="1143000"/>
          </a:xfrm>
        </p:spPr>
        <p:txBody>
          <a:bodyPr/>
          <a:lstStyle/>
          <a:p>
            <a:r>
              <a:rPr lang="en-US" sz="3600" dirty="0" smtClean="0"/>
              <a:t>Amyloid </a:t>
            </a:r>
            <a:r>
              <a:rPr lang="en-US" sz="3600" dirty="0" err="1" smtClean="0"/>
              <a:t>preprotein</a:t>
            </a:r>
            <a:r>
              <a:rPr lang="en-US" sz="3600" dirty="0" smtClean="0"/>
              <a:t> (APP) gene</a:t>
            </a:r>
          </a:p>
        </p:txBody>
      </p:sp>
      <p:sp>
        <p:nvSpPr>
          <p:cNvPr id="395267" name="Rectangle 3"/>
          <p:cNvSpPr>
            <a:spLocks noGrp="1" noChangeArrowheads="1"/>
          </p:cNvSpPr>
          <p:nvPr>
            <p:ph type="body" idx="1"/>
          </p:nvPr>
        </p:nvSpPr>
        <p:spPr>
          <a:xfrm>
            <a:off x="795779" y="2304854"/>
            <a:ext cx="8763000" cy="4114800"/>
          </a:xfrm>
        </p:spPr>
        <p:txBody>
          <a:bodyPr/>
          <a:lstStyle/>
          <a:p>
            <a:pPr>
              <a:lnSpc>
                <a:spcPct val="90000"/>
              </a:lnSpc>
            </a:pPr>
            <a:r>
              <a:rPr lang="en-US" sz="2000" dirty="0" smtClean="0"/>
              <a:t>A 39-43 A.A. fragment which forms the core of the amyloid plaques  </a:t>
            </a:r>
          </a:p>
          <a:p>
            <a:pPr>
              <a:lnSpc>
                <a:spcPct val="90000"/>
              </a:lnSpc>
            </a:pPr>
            <a:r>
              <a:rPr lang="en-US" sz="2000" dirty="0" smtClean="0"/>
              <a:t>Located on chromosome 21</a:t>
            </a:r>
          </a:p>
          <a:p>
            <a:pPr>
              <a:lnSpc>
                <a:spcPct val="90000"/>
              </a:lnSpc>
            </a:pPr>
            <a:r>
              <a:rPr lang="en-US" sz="2000" dirty="0" smtClean="0"/>
              <a:t>APP mutations may result in:</a:t>
            </a:r>
          </a:p>
          <a:p>
            <a:pPr>
              <a:lnSpc>
                <a:spcPct val="90000"/>
              </a:lnSpc>
              <a:buFont typeface="Symbol" pitchFamily="18" charset="2"/>
              <a:buNone/>
            </a:pPr>
            <a:r>
              <a:rPr lang="en-US" sz="2000" dirty="0" smtClean="0"/>
              <a:t>	- overproduction of </a:t>
            </a:r>
            <a:r>
              <a:rPr lang="en-US" sz="2000" dirty="0" err="1" smtClean="0">
                <a:latin typeface="Symbol" pitchFamily="18" charset="2"/>
              </a:rPr>
              <a:t>b</a:t>
            </a:r>
            <a:r>
              <a:rPr lang="en-US" sz="2000" dirty="0" err="1" smtClean="0"/>
              <a:t>A</a:t>
            </a:r>
            <a:r>
              <a:rPr lang="en-US" sz="2000" dirty="0" smtClean="0"/>
              <a:t> protein</a:t>
            </a:r>
          </a:p>
          <a:p>
            <a:pPr>
              <a:lnSpc>
                <a:spcPct val="90000"/>
              </a:lnSpc>
              <a:buFont typeface="Symbol" pitchFamily="18" charset="2"/>
              <a:buNone/>
            </a:pPr>
            <a:r>
              <a:rPr lang="en-US" sz="2000" dirty="0" smtClean="0"/>
              <a:t>	- changed the configuration of APP</a:t>
            </a:r>
          </a:p>
          <a:p>
            <a:pPr>
              <a:lnSpc>
                <a:spcPct val="90000"/>
              </a:lnSpc>
            </a:pPr>
            <a:r>
              <a:rPr lang="en-US" sz="2000" dirty="0" smtClean="0"/>
              <a:t>This facilitates abnormal cleavage, resulting in increased formation and deposition of </a:t>
            </a:r>
            <a:r>
              <a:rPr lang="en-US" sz="2000" dirty="0" err="1" smtClean="0">
                <a:latin typeface="Symbol" pitchFamily="18" charset="2"/>
              </a:rPr>
              <a:t>b</a:t>
            </a:r>
            <a:r>
              <a:rPr lang="en-US" sz="2000" dirty="0" err="1" smtClean="0"/>
              <a:t>A</a:t>
            </a:r>
            <a:endParaRPr lang="en-US" sz="2000" dirty="0" smtClean="0"/>
          </a:p>
          <a:p>
            <a:pPr>
              <a:lnSpc>
                <a:spcPct val="90000"/>
              </a:lnSpc>
            </a:pPr>
            <a:r>
              <a:rPr lang="en-US" sz="2000" dirty="0" smtClean="0"/>
              <a:t>The association between Downs Syndrome and AD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95266"/>
                                        </p:tgtEl>
                                        <p:attrNameLst>
                                          <p:attrName>style.visibility</p:attrName>
                                        </p:attrNameLst>
                                      </p:cBhvr>
                                      <p:to>
                                        <p:strVal val="visible"/>
                                      </p:to>
                                    </p:set>
                                    <p:anim calcmode="lin" valueType="num">
                                      <p:cBhvr additive="base">
                                        <p:cTn id="7" dur="500" fill="hold"/>
                                        <p:tgtEl>
                                          <p:spTgt spid="395266"/>
                                        </p:tgtEl>
                                        <p:attrNameLst>
                                          <p:attrName>ppt_x</p:attrName>
                                        </p:attrNameLst>
                                      </p:cBhvr>
                                      <p:tavLst>
                                        <p:tav tm="0">
                                          <p:val>
                                            <p:strVal val="#ppt_x"/>
                                          </p:val>
                                        </p:tav>
                                        <p:tav tm="100000">
                                          <p:val>
                                            <p:strVal val="#ppt_x"/>
                                          </p:val>
                                        </p:tav>
                                      </p:tavLst>
                                    </p:anim>
                                    <p:anim calcmode="lin" valueType="num">
                                      <p:cBhvr additive="base">
                                        <p:cTn id="8" dur="500" fill="hold"/>
                                        <p:tgtEl>
                                          <p:spTgt spid="39526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95267">
                                            <p:txEl>
                                              <p:pRg st="0" end="0"/>
                                            </p:txEl>
                                          </p:spTgt>
                                        </p:tgtEl>
                                        <p:attrNameLst>
                                          <p:attrName>style.visibility</p:attrName>
                                        </p:attrNameLst>
                                      </p:cBhvr>
                                      <p:to>
                                        <p:strVal val="visible"/>
                                      </p:to>
                                    </p:set>
                                    <p:anim calcmode="lin" valueType="num">
                                      <p:cBhvr additive="base">
                                        <p:cTn id="13" dur="500" fill="hold"/>
                                        <p:tgtEl>
                                          <p:spTgt spid="395267">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952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95267">
                                            <p:txEl>
                                              <p:pRg st="1" end="1"/>
                                            </p:txEl>
                                          </p:spTgt>
                                        </p:tgtEl>
                                        <p:attrNameLst>
                                          <p:attrName>style.visibility</p:attrName>
                                        </p:attrNameLst>
                                      </p:cBhvr>
                                      <p:to>
                                        <p:strVal val="visible"/>
                                      </p:to>
                                    </p:set>
                                    <p:anim calcmode="lin" valueType="num">
                                      <p:cBhvr additive="base">
                                        <p:cTn id="19" dur="500" fill="hold"/>
                                        <p:tgtEl>
                                          <p:spTgt spid="395267">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952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95267">
                                            <p:txEl>
                                              <p:pRg st="2" end="2"/>
                                            </p:txEl>
                                          </p:spTgt>
                                        </p:tgtEl>
                                        <p:attrNameLst>
                                          <p:attrName>style.visibility</p:attrName>
                                        </p:attrNameLst>
                                      </p:cBhvr>
                                      <p:to>
                                        <p:strVal val="visible"/>
                                      </p:to>
                                    </p:set>
                                    <p:anim calcmode="lin" valueType="num">
                                      <p:cBhvr additive="base">
                                        <p:cTn id="25" dur="500" fill="hold"/>
                                        <p:tgtEl>
                                          <p:spTgt spid="395267">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9526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95267">
                                            <p:txEl>
                                              <p:pRg st="3" end="3"/>
                                            </p:txEl>
                                          </p:spTgt>
                                        </p:tgtEl>
                                        <p:attrNameLst>
                                          <p:attrName>style.visibility</p:attrName>
                                        </p:attrNameLst>
                                      </p:cBhvr>
                                      <p:to>
                                        <p:strVal val="visible"/>
                                      </p:to>
                                    </p:set>
                                    <p:anim calcmode="lin" valueType="num">
                                      <p:cBhvr additive="base">
                                        <p:cTn id="31" dur="500" fill="hold"/>
                                        <p:tgtEl>
                                          <p:spTgt spid="395267">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9526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395267">
                                            <p:txEl>
                                              <p:pRg st="4" end="4"/>
                                            </p:txEl>
                                          </p:spTgt>
                                        </p:tgtEl>
                                        <p:attrNameLst>
                                          <p:attrName>style.visibility</p:attrName>
                                        </p:attrNameLst>
                                      </p:cBhvr>
                                      <p:to>
                                        <p:strVal val="visible"/>
                                      </p:to>
                                    </p:set>
                                    <p:anim calcmode="lin" valueType="num">
                                      <p:cBhvr additive="base">
                                        <p:cTn id="37" dur="500" fill="hold"/>
                                        <p:tgtEl>
                                          <p:spTgt spid="395267">
                                            <p:txEl>
                                              <p:pRg st="4" end="4"/>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9526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395267">
                                            <p:txEl>
                                              <p:pRg st="5" end="5"/>
                                            </p:txEl>
                                          </p:spTgt>
                                        </p:tgtEl>
                                        <p:attrNameLst>
                                          <p:attrName>style.visibility</p:attrName>
                                        </p:attrNameLst>
                                      </p:cBhvr>
                                      <p:to>
                                        <p:strVal val="visible"/>
                                      </p:to>
                                    </p:set>
                                    <p:anim calcmode="lin" valueType="num">
                                      <p:cBhvr additive="base">
                                        <p:cTn id="43" dur="500" fill="hold"/>
                                        <p:tgtEl>
                                          <p:spTgt spid="395267">
                                            <p:txEl>
                                              <p:pRg st="5" end="5"/>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9526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395267">
                                            <p:txEl>
                                              <p:pRg st="6" end="6"/>
                                            </p:txEl>
                                          </p:spTgt>
                                        </p:tgtEl>
                                        <p:attrNameLst>
                                          <p:attrName>style.visibility</p:attrName>
                                        </p:attrNameLst>
                                      </p:cBhvr>
                                      <p:to>
                                        <p:strVal val="visible"/>
                                      </p:to>
                                    </p:set>
                                    <p:anim calcmode="lin" valueType="num">
                                      <p:cBhvr additive="base">
                                        <p:cTn id="49" dur="500" fill="hold"/>
                                        <p:tgtEl>
                                          <p:spTgt spid="395267">
                                            <p:txEl>
                                              <p:pRg st="6" end="6"/>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95267">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5266" grpId="0" autoUpdateAnimBg="0"/>
      <p:bldP spid="395267"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Beta </a:t>
            </a:r>
            <a:r>
              <a:rPr lang="en-GB" dirty="0"/>
              <a:t>a</a:t>
            </a:r>
            <a:r>
              <a:rPr lang="en-GB" dirty="0" smtClean="0"/>
              <a:t>myloid hypothesis</a:t>
            </a:r>
            <a:endParaRPr lang="en-GB" dirty="0"/>
          </a:p>
        </p:txBody>
      </p:sp>
      <p:sp>
        <p:nvSpPr>
          <p:cNvPr id="5" name="Content Placeholder 4"/>
          <p:cNvSpPr>
            <a:spLocks noGrp="1"/>
          </p:cNvSpPr>
          <p:nvPr>
            <p:ph sz="half" idx="2"/>
          </p:nvPr>
        </p:nvSpPr>
        <p:spPr/>
        <p:txBody>
          <a:bodyPr/>
          <a:lstStyle/>
          <a:p>
            <a:r>
              <a:rPr lang="en-US" sz="1600" dirty="0" smtClean="0"/>
              <a:t>Amyloid precursor protein (APP) is the precursor to amyloid plaque </a:t>
            </a:r>
          </a:p>
          <a:p>
            <a:r>
              <a:rPr lang="en-US" sz="1600" dirty="0" smtClean="0"/>
              <a:t>1. APP sticks through the neuron membrane</a:t>
            </a:r>
          </a:p>
          <a:p>
            <a:r>
              <a:rPr lang="en-US" sz="1600" dirty="0" smtClean="0"/>
              <a:t>2. Enzymes cut the APP into fragments of protein, including beta amyloid</a:t>
            </a:r>
          </a:p>
          <a:p>
            <a:r>
              <a:rPr lang="en-US" sz="1600" dirty="0" smtClean="0"/>
              <a:t>Beta amyloid fragments</a:t>
            </a:r>
          </a:p>
          <a:p>
            <a:r>
              <a:rPr lang="en-US" sz="1600" dirty="0" smtClean="0"/>
              <a:t>In AD, many of these clumps form, disrupting the work of neurons. This affects the hippocampus and other areas of the cerebral cortex</a:t>
            </a:r>
          </a:p>
          <a:p>
            <a:pPr lvl="1"/>
            <a:endParaRPr lang="en-GB" sz="1600" dirty="0"/>
          </a:p>
        </p:txBody>
      </p:sp>
      <p:pic>
        <p:nvPicPr>
          <p:cNvPr id="9" name="Picture 2" descr="pptapp1"/>
          <p:cNvPicPr>
            <a:picLocks noChangeAspect="1" noChangeArrowheads="1"/>
          </p:cNvPicPr>
          <p:nvPr/>
        </p:nvPicPr>
        <p:blipFill>
          <a:blip r:embed="rId2" cstate="print"/>
          <a:srcRect/>
          <a:stretch>
            <a:fillRect/>
          </a:stretch>
        </p:blipFill>
        <p:spPr bwMode="auto">
          <a:xfrm>
            <a:off x="1670573" y="1741847"/>
            <a:ext cx="1911611" cy="1276597"/>
          </a:xfrm>
          <a:prstGeom prst="rect">
            <a:avLst/>
          </a:prstGeom>
          <a:noFill/>
          <a:ln w="9525">
            <a:noFill/>
            <a:miter lim="800000"/>
            <a:headEnd/>
            <a:tailEnd/>
          </a:ln>
        </p:spPr>
      </p:pic>
      <p:pic>
        <p:nvPicPr>
          <p:cNvPr id="10" name="Picture 3" descr="pptapp2"/>
          <p:cNvPicPr>
            <a:picLocks noChangeAspect="1" noChangeArrowheads="1"/>
          </p:cNvPicPr>
          <p:nvPr/>
        </p:nvPicPr>
        <p:blipFill>
          <a:blip r:embed="rId3" cstate="print"/>
          <a:srcRect/>
          <a:stretch>
            <a:fillRect/>
          </a:stretch>
        </p:blipFill>
        <p:spPr bwMode="auto">
          <a:xfrm>
            <a:off x="2316361" y="3172703"/>
            <a:ext cx="1972836" cy="1309954"/>
          </a:xfrm>
          <a:prstGeom prst="rect">
            <a:avLst/>
          </a:prstGeom>
          <a:noFill/>
          <a:ln w="9525">
            <a:noFill/>
            <a:miter lim="800000"/>
            <a:headEnd/>
            <a:tailEnd/>
          </a:ln>
        </p:spPr>
      </p:pic>
      <p:pic>
        <p:nvPicPr>
          <p:cNvPr id="11" name="Picture 4" descr="pptapp3"/>
          <p:cNvPicPr>
            <a:picLocks noChangeAspect="1" noChangeArrowheads="1"/>
          </p:cNvPicPr>
          <p:nvPr/>
        </p:nvPicPr>
        <p:blipFill>
          <a:blip r:embed="rId4" cstate="print"/>
          <a:srcRect/>
          <a:stretch>
            <a:fillRect/>
          </a:stretch>
        </p:blipFill>
        <p:spPr bwMode="auto">
          <a:xfrm>
            <a:off x="1359490" y="4820964"/>
            <a:ext cx="1921038" cy="1282892"/>
          </a:xfrm>
          <a:prstGeom prst="rect">
            <a:avLst/>
          </a:prstGeom>
          <a:noFill/>
          <a:ln w="9525">
            <a:noFill/>
            <a:miter lim="800000"/>
            <a:headEnd/>
            <a:tailEnd/>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0930" name="Rectangle 2"/>
          <p:cNvSpPr>
            <a:spLocks noGrp="1" noChangeArrowheads="1"/>
          </p:cNvSpPr>
          <p:nvPr>
            <p:ph type="title"/>
          </p:nvPr>
        </p:nvSpPr>
        <p:spPr/>
        <p:txBody>
          <a:bodyPr/>
          <a:lstStyle/>
          <a:p>
            <a:r>
              <a:rPr lang="en-US" dirty="0" smtClean="0"/>
              <a:t>The tau hypothesis</a:t>
            </a:r>
          </a:p>
        </p:txBody>
      </p:sp>
      <p:sp>
        <p:nvSpPr>
          <p:cNvPr id="380931" name="Rectangle 3"/>
          <p:cNvSpPr>
            <a:spLocks noGrp="1" noChangeArrowheads="1"/>
          </p:cNvSpPr>
          <p:nvPr>
            <p:ph type="body" idx="1"/>
          </p:nvPr>
        </p:nvSpPr>
        <p:spPr/>
        <p:txBody>
          <a:bodyPr/>
          <a:lstStyle/>
          <a:p>
            <a:r>
              <a:rPr lang="en-US" sz="2400" dirty="0" smtClean="0"/>
              <a:t>Tau protein is essential for the growth of neurons and stabilization of microtubules</a:t>
            </a:r>
          </a:p>
          <a:p>
            <a:r>
              <a:rPr lang="en-GB" sz="2400" dirty="0" smtClean="0"/>
              <a:t>Tau is a microtubule associate protein (MAP) that is made up of a group of six proteins in mammals</a:t>
            </a:r>
            <a:endParaRPr lang="en-US" sz="2400" dirty="0" smtClean="0"/>
          </a:p>
          <a:p>
            <a:r>
              <a:rPr lang="en-US" sz="2400" dirty="0" smtClean="0"/>
              <a:t>Forms neurofibrillary tangles</a:t>
            </a:r>
          </a:p>
          <a:p>
            <a:r>
              <a:rPr lang="en-GB" sz="2400" dirty="0" smtClean="0"/>
              <a:t>Distribution and abnormal </a:t>
            </a:r>
            <a:r>
              <a:rPr lang="en-GB" sz="2400" dirty="0" err="1" smtClean="0"/>
              <a:t>phosphorylation</a:t>
            </a:r>
            <a:r>
              <a:rPr lang="en-GB" sz="2400" dirty="0" smtClean="0"/>
              <a:t> of tau are one key piece of the pathology of AD</a:t>
            </a:r>
            <a:endParaRPr 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80930"/>
                                        </p:tgtEl>
                                        <p:attrNameLst>
                                          <p:attrName>style.visibility</p:attrName>
                                        </p:attrNameLst>
                                      </p:cBhvr>
                                      <p:to>
                                        <p:strVal val="visible"/>
                                      </p:to>
                                    </p:set>
                                    <p:anim calcmode="lin" valueType="num">
                                      <p:cBhvr>
                                        <p:cTn id="7" dur="1000" fill="hold"/>
                                        <p:tgtEl>
                                          <p:spTgt spid="380930"/>
                                        </p:tgtEl>
                                        <p:attrNameLst>
                                          <p:attrName>ppt_w</p:attrName>
                                        </p:attrNameLst>
                                      </p:cBhvr>
                                      <p:tavLst>
                                        <p:tav tm="0">
                                          <p:val>
                                            <p:fltVal val="0"/>
                                          </p:val>
                                        </p:tav>
                                        <p:tav tm="100000">
                                          <p:val>
                                            <p:strVal val="#ppt_w"/>
                                          </p:val>
                                        </p:tav>
                                      </p:tavLst>
                                    </p:anim>
                                    <p:anim calcmode="lin" valueType="num">
                                      <p:cBhvr>
                                        <p:cTn id="8" dur="1000" fill="hold"/>
                                        <p:tgtEl>
                                          <p:spTgt spid="380930"/>
                                        </p:tgtEl>
                                        <p:attrNameLst>
                                          <p:attrName>ppt_h</p:attrName>
                                        </p:attrNameLst>
                                      </p:cBhvr>
                                      <p:tavLst>
                                        <p:tav tm="0">
                                          <p:val>
                                            <p:fltVal val="0"/>
                                          </p:val>
                                        </p:tav>
                                        <p:tav tm="100000">
                                          <p:val>
                                            <p:strVal val="#ppt_h"/>
                                          </p:val>
                                        </p:tav>
                                      </p:tavLst>
                                    </p:anim>
                                    <p:anim calcmode="lin" valueType="num">
                                      <p:cBhvr>
                                        <p:cTn id="9" dur="1000" fill="hold"/>
                                        <p:tgtEl>
                                          <p:spTgt spid="380930"/>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80930"/>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5"/>
                                            </p:cond>
                                          </p:stCondLst>
                                          <p:endCondLst>
                                            <p:cond evt="onStopAudio" delay="0">
                                              <p:tgtEl>
                                                <p:sldTgt/>
                                              </p:tgtEl>
                                            </p:cond>
                                          </p:endCondLst>
                                        </p:cTn>
                                        <p:tgtEl>
                                          <p:sndTgt r:embed="rId2" name="RICOCHET.WAV"/>
                                        </p:tgtEl>
                                      </p:cMediaNode>
                                    </p:audio>
                                  </p:subTnLst>
                                </p:cTn>
                              </p:par>
                            </p:childTnLst>
                          </p:cTn>
                        </p:par>
                      </p:childTnLst>
                    </p:cTn>
                  </p:par>
                  <p:par>
                    <p:cTn id="11" fill="hold">
                      <p:stCondLst>
                        <p:cond delay="indefinite"/>
                      </p:stCondLst>
                      <p:childTnLst>
                        <p:par>
                          <p:cTn id="12" fill="hold">
                            <p:stCondLst>
                              <p:cond delay="0"/>
                            </p:stCondLst>
                            <p:childTnLst>
                              <p:par>
                                <p:cTn id="13" presetID="23" presetClass="entr" presetSubtype="32" fill="hold" grpId="0" nodeType="clickEffect">
                                  <p:stCondLst>
                                    <p:cond delay="0"/>
                                  </p:stCondLst>
                                  <p:childTnLst>
                                    <p:set>
                                      <p:cBhvr>
                                        <p:cTn id="14" dur="1" fill="hold">
                                          <p:stCondLst>
                                            <p:cond delay="0"/>
                                          </p:stCondLst>
                                        </p:cTn>
                                        <p:tgtEl>
                                          <p:spTgt spid="380931">
                                            <p:txEl>
                                              <p:pRg st="0" end="0"/>
                                            </p:txEl>
                                          </p:spTgt>
                                        </p:tgtEl>
                                        <p:attrNameLst>
                                          <p:attrName>style.visibility</p:attrName>
                                        </p:attrNameLst>
                                      </p:cBhvr>
                                      <p:to>
                                        <p:strVal val="visible"/>
                                      </p:to>
                                    </p:set>
                                    <p:anim calcmode="lin" valueType="num">
                                      <p:cBhvr>
                                        <p:cTn id="15" dur="500" fill="hold"/>
                                        <p:tgtEl>
                                          <p:spTgt spid="380931">
                                            <p:txEl>
                                              <p:pRg st="0" end="0"/>
                                            </p:txEl>
                                          </p:spTgt>
                                        </p:tgtEl>
                                        <p:attrNameLst>
                                          <p:attrName>ppt_w</p:attrName>
                                        </p:attrNameLst>
                                      </p:cBhvr>
                                      <p:tavLst>
                                        <p:tav tm="0">
                                          <p:val>
                                            <p:strVal val="4*#ppt_w"/>
                                          </p:val>
                                        </p:tav>
                                        <p:tav tm="100000">
                                          <p:val>
                                            <p:strVal val="#ppt_w"/>
                                          </p:val>
                                        </p:tav>
                                      </p:tavLst>
                                    </p:anim>
                                    <p:anim calcmode="lin" valueType="num">
                                      <p:cBhvr>
                                        <p:cTn id="16" dur="500" fill="hold"/>
                                        <p:tgtEl>
                                          <p:spTgt spid="380931">
                                            <p:txEl>
                                              <p:pRg st="0" end="0"/>
                                            </p:txEl>
                                          </p:spTgt>
                                        </p:tgtEl>
                                        <p:attrNameLst>
                                          <p:attrName>ppt_h</p:attrName>
                                        </p:attrNameLst>
                                      </p:cBhvr>
                                      <p:tavLst>
                                        <p:tav tm="0">
                                          <p:val>
                                            <p:strVal val="4*#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23" presetClass="entr" presetSubtype="32" fill="hold" grpId="0" nodeType="clickEffect">
                                  <p:stCondLst>
                                    <p:cond delay="0"/>
                                  </p:stCondLst>
                                  <p:childTnLst>
                                    <p:set>
                                      <p:cBhvr>
                                        <p:cTn id="20" dur="1" fill="hold">
                                          <p:stCondLst>
                                            <p:cond delay="0"/>
                                          </p:stCondLst>
                                        </p:cTn>
                                        <p:tgtEl>
                                          <p:spTgt spid="380931">
                                            <p:txEl>
                                              <p:pRg st="1" end="1"/>
                                            </p:txEl>
                                          </p:spTgt>
                                        </p:tgtEl>
                                        <p:attrNameLst>
                                          <p:attrName>style.visibility</p:attrName>
                                        </p:attrNameLst>
                                      </p:cBhvr>
                                      <p:to>
                                        <p:strVal val="visible"/>
                                      </p:to>
                                    </p:set>
                                    <p:anim calcmode="lin" valueType="num">
                                      <p:cBhvr>
                                        <p:cTn id="21" dur="500" fill="hold"/>
                                        <p:tgtEl>
                                          <p:spTgt spid="380931">
                                            <p:txEl>
                                              <p:pRg st="1" end="1"/>
                                            </p:txEl>
                                          </p:spTgt>
                                        </p:tgtEl>
                                        <p:attrNameLst>
                                          <p:attrName>ppt_w</p:attrName>
                                        </p:attrNameLst>
                                      </p:cBhvr>
                                      <p:tavLst>
                                        <p:tav tm="0">
                                          <p:val>
                                            <p:strVal val="4*#ppt_w"/>
                                          </p:val>
                                        </p:tav>
                                        <p:tav tm="100000">
                                          <p:val>
                                            <p:strVal val="#ppt_w"/>
                                          </p:val>
                                        </p:tav>
                                      </p:tavLst>
                                    </p:anim>
                                    <p:anim calcmode="lin" valueType="num">
                                      <p:cBhvr>
                                        <p:cTn id="22" dur="500" fill="hold"/>
                                        <p:tgtEl>
                                          <p:spTgt spid="380931">
                                            <p:txEl>
                                              <p:pRg st="1" end="1"/>
                                            </p:txEl>
                                          </p:spTgt>
                                        </p:tgtEl>
                                        <p:attrNameLst>
                                          <p:attrName>ppt_h</p:attrName>
                                        </p:attrNameLst>
                                      </p:cBhvr>
                                      <p:tavLst>
                                        <p:tav tm="0">
                                          <p:val>
                                            <p:strVal val="4*#ppt_h"/>
                                          </p:val>
                                        </p:tav>
                                        <p:tav tm="100000">
                                          <p:val>
                                            <p:strVal val="#ppt_h"/>
                                          </p:val>
                                        </p:tav>
                                      </p:tavLst>
                                    </p:anim>
                                  </p:childTnLst>
                                </p:cTn>
                              </p:par>
                            </p:childTnLst>
                          </p:cTn>
                        </p:par>
                      </p:childTnLst>
                    </p:cTn>
                  </p:par>
                  <p:par>
                    <p:cTn id="23" fill="hold">
                      <p:stCondLst>
                        <p:cond delay="indefinite"/>
                      </p:stCondLst>
                      <p:childTnLst>
                        <p:par>
                          <p:cTn id="24" fill="hold">
                            <p:stCondLst>
                              <p:cond delay="0"/>
                            </p:stCondLst>
                            <p:childTnLst>
                              <p:par>
                                <p:cTn id="25" presetID="23" presetClass="entr" presetSubtype="32" fill="hold" grpId="0" nodeType="clickEffect">
                                  <p:stCondLst>
                                    <p:cond delay="0"/>
                                  </p:stCondLst>
                                  <p:childTnLst>
                                    <p:set>
                                      <p:cBhvr>
                                        <p:cTn id="26" dur="1" fill="hold">
                                          <p:stCondLst>
                                            <p:cond delay="0"/>
                                          </p:stCondLst>
                                        </p:cTn>
                                        <p:tgtEl>
                                          <p:spTgt spid="380931">
                                            <p:txEl>
                                              <p:pRg st="2" end="2"/>
                                            </p:txEl>
                                          </p:spTgt>
                                        </p:tgtEl>
                                        <p:attrNameLst>
                                          <p:attrName>style.visibility</p:attrName>
                                        </p:attrNameLst>
                                      </p:cBhvr>
                                      <p:to>
                                        <p:strVal val="visible"/>
                                      </p:to>
                                    </p:set>
                                    <p:anim calcmode="lin" valueType="num">
                                      <p:cBhvr>
                                        <p:cTn id="27" dur="500" fill="hold"/>
                                        <p:tgtEl>
                                          <p:spTgt spid="380931">
                                            <p:txEl>
                                              <p:pRg st="2" end="2"/>
                                            </p:txEl>
                                          </p:spTgt>
                                        </p:tgtEl>
                                        <p:attrNameLst>
                                          <p:attrName>ppt_w</p:attrName>
                                        </p:attrNameLst>
                                      </p:cBhvr>
                                      <p:tavLst>
                                        <p:tav tm="0">
                                          <p:val>
                                            <p:strVal val="4*#ppt_w"/>
                                          </p:val>
                                        </p:tav>
                                        <p:tav tm="100000">
                                          <p:val>
                                            <p:strVal val="#ppt_w"/>
                                          </p:val>
                                        </p:tav>
                                      </p:tavLst>
                                    </p:anim>
                                    <p:anim calcmode="lin" valueType="num">
                                      <p:cBhvr>
                                        <p:cTn id="28" dur="500" fill="hold"/>
                                        <p:tgtEl>
                                          <p:spTgt spid="380931">
                                            <p:txEl>
                                              <p:pRg st="2" end="2"/>
                                            </p:txEl>
                                          </p:spTgt>
                                        </p:tgtEl>
                                        <p:attrNameLst>
                                          <p:attrName>ppt_h</p:attrName>
                                        </p:attrNameLst>
                                      </p:cBhvr>
                                      <p:tavLst>
                                        <p:tav tm="0">
                                          <p:val>
                                            <p:strVal val="4*#ppt_h"/>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32" fill="hold" grpId="0" nodeType="clickEffect">
                                  <p:stCondLst>
                                    <p:cond delay="0"/>
                                  </p:stCondLst>
                                  <p:childTnLst>
                                    <p:set>
                                      <p:cBhvr>
                                        <p:cTn id="32" dur="1" fill="hold">
                                          <p:stCondLst>
                                            <p:cond delay="0"/>
                                          </p:stCondLst>
                                        </p:cTn>
                                        <p:tgtEl>
                                          <p:spTgt spid="380931">
                                            <p:txEl>
                                              <p:pRg st="3" end="3"/>
                                            </p:txEl>
                                          </p:spTgt>
                                        </p:tgtEl>
                                        <p:attrNameLst>
                                          <p:attrName>style.visibility</p:attrName>
                                        </p:attrNameLst>
                                      </p:cBhvr>
                                      <p:to>
                                        <p:strVal val="visible"/>
                                      </p:to>
                                    </p:set>
                                    <p:anim calcmode="lin" valueType="num">
                                      <p:cBhvr>
                                        <p:cTn id="33" dur="500" fill="hold"/>
                                        <p:tgtEl>
                                          <p:spTgt spid="380931">
                                            <p:txEl>
                                              <p:pRg st="3" end="3"/>
                                            </p:txEl>
                                          </p:spTgt>
                                        </p:tgtEl>
                                        <p:attrNameLst>
                                          <p:attrName>ppt_w</p:attrName>
                                        </p:attrNameLst>
                                      </p:cBhvr>
                                      <p:tavLst>
                                        <p:tav tm="0">
                                          <p:val>
                                            <p:strVal val="4*#ppt_w"/>
                                          </p:val>
                                        </p:tav>
                                        <p:tav tm="100000">
                                          <p:val>
                                            <p:strVal val="#ppt_w"/>
                                          </p:val>
                                        </p:tav>
                                      </p:tavLst>
                                    </p:anim>
                                    <p:anim calcmode="lin" valueType="num">
                                      <p:cBhvr>
                                        <p:cTn id="34" dur="500" fill="hold"/>
                                        <p:tgtEl>
                                          <p:spTgt spid="380931">
                                            <p:txEl>
                                              <p:pRg st="3" end="3"/>
                                            </p:txEl>
                                          </p:spTgt>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0930" grpId="0" autoUpdateAnimBg="0"/>
      <p:bldP spid="380931"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4242" name="Rectangle 2"/>
          <p:cNvSpPr>
            <a:spLocks noGrp="1" noChangeArrowheads="1"/>
          </p:cNvSpPr>
          <p:nvPr>
            <p:ph type="title"/>
          </p:nvPr>
        </p:nvSpPr>
        <p:spPr/>
        <p:txBody>
          <a:bodyPr/>
          <a:lstStyle/>
          <a:p>
            <a:r>
              <a:rPr lang="en-US" dirty="0" err="1" smtClean="0"/>
              <a:t>Presenilin</a:t>
            </a:r>
            <a:r>
              <a:rPr lang="en-US" dirty="0" smtClean="0"/>
              <a:t> 1 gene</a:t>
            </a:r>
          </a:p>
        </p:txBody>
      </p:sp>
      <p:sp>
        <p:nvSpPr>
          <p:cNvPr id="394243" name="Rectangle 3"/>
          <p:cNvSpPr>
            <a:spLocks noGrp="1" noChangeArrowheads="1"/>
          </p:cNvSpPr>
          <p:nvPr>
            <p:ph type="body" idx="1"/>
          </p:nvPr>
        </p:nvSpPr>
        <p:spPr/>
        <p:txBody>
          <a:bodyPr/>
          <a:lstStyle/>
          <a:p>
            <a:r>
              <a:rPr lang="en-US" sz="2600" dirty="0" smtClean="0"/>
              <a:t>Early-onset AD</a:t>
            </a:r>
          </a:p>
          <a:p>
            <a:r>
              <a:rPr lang="en-US" sz="2600" dirty="0" smtClean="0"/>
              <a:t>Located on chromosome 14</a:t>
            </a:r>
          </a:p>
          <a:p>
            <a:r>
              <a:rPr lang="en-US" sz="2600" dirty="0" smtClean="0"/>
              <a:t>Function in healthy neurons:</a:t>
            </a:r>
          </a:p>
          <a:p>
            <a:pPr>
              <a:buFont typeface="Symbol" pitchFamily="18" charset="2"/>
              <a:buNone/>
            </a:pPr>
            <a:r>
              <a:rPr lang="en-US" sz="2600" dirty="0" smtClean="0"/>
              <a:t>    - codes for a </a:t>
            </a:r>
            <a:r>
              <a:rPr lang="en-US" sz="2600" dirty="0" err="1" smtClean="0"/>
              <a:t>transmembrane</a:t>
            </a:r>
            <a:r>
              <a:rPr lang="en-US" sz="2600" dirty="0" smtClean="0"/>
              <a:t> protein involved with protein transport within cells or acts as a receptor or channel protein</a:t>
            </a:r>
          </a:p>
          <a:p>
            <a:r>
              <a:rPr lang="en-US" sz="2600" dirty="0" smtClean="0"/>
              <a:t>It alters APP by forming longer </a:t>
            </a:r>
            <a:r>
              <a:rPr lang="en-US" sz="2600" dirty="0" err="1" smtClean="0"/>
              <a:t>A</a:t>
            </a:r>
            <a:r>
              <a:rPr lang="en-US" sz="2600" dirty="0" err="1" smtClean="0">
                <a:latin typeface="Symbol" pitchFamily="18" charset="2"/>
              </a:rPr>
              <a:t>b</a:t>
            </a:r>
            <a:r>
              <a:rPr lang="en-US" sz="2600" dirty="0" smtClean="0"/>
              <a:t> protein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94242"/>
                                        </p:tgtEl>
                                        <p:attrNameLst>
                                          <p:attrName>style.visibility</p:attrName>
                                        </p:attrNameLst>
                                      </p:cBhvr>
                                      <p:to>
                                        <p:strVal val="visible"/>
                                      </p:to>
                                    </p:set>
                                    <p:animEffect transition="in" filter="dissolve">
                                      <p:cBhvr>
                                        <p:cTn id="7" dur="500"/>
                                        <p:tgtEl>
                                          <p:spTgt spid="394242"/>
                                        </p:tgtEl>
                                      </p:cBhvr>
                                    </p:animEffect>
                                  </p:childTnLst>
                                  <p:subTnLst>
                                    <p:audio>
                                      <p:cMediaNode>
                                        <p:cTn display="0" masterRel="sameClick">
                                          <p:stCondLst>
                                            <p:cond evt="begin" delay="0">
                                              <p:tn val="5"/>
                                            </p:cond>
                                          </p:stCondLst>
                                          <p:endCondLst>
                                            <p:cond evt="onStopAudio" delay="0">
                                              <p:tgtEl>
                                                <p:sldTgt/>
                                              </p:tgtEl>
                                            </p:cond>
                                          </p:endCondLst>
                                        </p:cTn>
                                        <p:tgtEl>
                                          <p:sndTgt r:embed="rId2" name="RICOCHET.WAV"/>
                                        </p:tgtEl>
                                      </p:cMediaNode>
                                    </p:audio>
                                  </p:subTnLst>
                                </p:cTn>
                              </p:par>
                            </p:childTnLst>
                          </p:cTn>
                        </p:par>
                      </p:childTnLst>
                    </p:cTn>
                  </p:par>
                  <p:par>
                    <p:cTn id="8" fill="hold">
                      <p:stCondLst>
                        <p:cond delay="indefinite"/>
                      </p:stCondLst>
                      <p:childTnLst>
                        <p:par>
                          <p:cTn id="9" fill="hold">
                            <p:stCondLst>
                              <p:cond delay="0"/>
                            </p:stCondLst>
                            <p:childTnLst>
                              <p:par>
                                <p:cTn id="10" presetID="18" presetClass="entr" presetSubtype="3" fill="hold" grpId="0" nodeType="clickEffect">
                                  <p:stCondLst>
                                    <p:cond delay="0"/>
                                  </p:stCondLst>
                                  <p:childTnLst>
                                    <p:set>
                                      <p:cBhvr>
                                        <p:cTn id="11" dur="1" fill="hold">
                                          <p:stCondLst>
                                            <p:cond delay="0"/>
                                          </p:stCondLst>
                                        </p:cTn>
                                        <p:tgtEl>
                                          <p:spTgt spid="394243">
                                            <p:txEl>
                                              <p:pRg st="0" end="0"/>
                                            </p:txEl>
                                          </p:spTgt>
                                        </p:tgtEl>
                                        <p:attrNameLst>
                                          <p:attrName>style.visibility</p:attrName>
                                        </p:attrNameLst>
                                      </p:cBhvr>
                                      <p:to>
                                        <p:strVal val="visible"/>
                                      </p:to>
                                    </p:set>
                                    <p:animEffect transition="in" filter="strips(upRight)">
                                      <p:cBhvr>
                                        <p:cTn id="12" dur="500"/>
                                        <p:tgtEl>
                                          <p:spTgt spid="39424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3" fill="hold" grpId="0" nodeType="clickEffect">
                                  <p:stCondLst>
                                    <p:cond delay="0"/>
                                  </p:stCondLst>
                                  <p:childTnLst>
                                    <p:set>
                                      <p:cBhvr>
                                        <p:cTn id="16" dur="1" fill="hold">
                                          <p:stCondLst>
                                            <p:cond delay="0"/>
                                          </p:stCondLst>
                                        </p:cTn>
                                        <p:tgtEl>
                                          <p:spTgt spid="394243">
                                            <p:txEl>
                                              <p:pRg st="1" end="1"/>
                                            </p:txEl>
                                          </p:spTgt>
                                        </p:tgtEl>
                                        <p:attrNameLst>
                                          <p:attrName>style.visibility</p:attrName>
                                        </p:attrNameLst>
                                      </p:cBhvr>
                                      <p:to>
                                        <p:strVal val="visible"/>
                                      </p:to>
                                    </p:set>
                                    <p:animEffect transition="in" filter="strips(upRight)">
                                      <p:cBhvr>
                                        <p:cTn id="17" dur="500"/>
                                        <p:tgtEl>
                                          <p:spTgt spid="39424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3" fill="hold" grpId="0" nodeType="clickEffect">
                                  <p:stCondLst>
                                    <p:cond delay="0"/>
                                  </p:stCondLst>
                                  <p:childTnLst>
                                    <p:set>
                                      <p:cBhvr>
                                        <p:cTn id="21" dur="1" fill="hold">
                                          <p:stCondLst>
                                            <p:cond delay="0"/>
                                          </p:stCondLst>
                                        </p:cTn>
                                        <p:tgtEl>
                                          <p:spTgt spid="394243">
                                            <p:txEl>
                                              <p:pRg st="2" end="2"/>
                                            </p:txEl>
                                          </p:spTgt>
                                        </p:tgtEl>
                                        <p:attrNameLst>
                                          <p:attrName>style.visibility</p:attrName>
                                        </p:attrNameLst>
                                      </p:cBhvr>
                                      <p:to>
                                        <p:strVal val="visible"/>
                                      </p:to>
                                    </p:set>
                                    <p:animEffect transition="in" filter="strips(upRight)">
                                      <p:cBhvr>
                                        <p:cTn id="22" dur="500"/>
                                        <p:tgtEl>
                                          <p:spTgt spid="39424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3" fill="hold" grpId="0" nodeType="clickEffect">
                                  <p:stCondLst>
                                    <p:cond delay="0"/>
                                  </p:stCondLst>
                                  <p:childTnLst>
                                    <p:set>
                                      <p:cBhvr>
                                        <p:cTn id="26" dur="1" fill="hold">
                                          <p:stCondLst>
                                            <p:cond delay="0"/>
                                          </p:stCondLst>
                                        </p:cTn>
                                        <p:tgtEl>
                                          <p:spTgt spid="394243">
                                            <p:txEl>
                                              <p:pRg st="3" end="3"/>
                                            </p:txEl>
                                          </p:spTgt>
                                        </p:tgtEl>
                                        <p:attrNameLst>
                                          <p:attrName>style.visibility</p:attrName>
                                        </p:attrNameLst>
                                      </p:cBhvr>
                                      <p:to>
                                        <p:strVal val="visible"/>
                                      </p:to>
                                    </p:set>
                                    <p:animEffect transition="in" filter="strips(upRight)">
                                      <p:cBhvr>
                                        <p:cTn id="27" dur="500"/>
                                        <p:tgtEl>
                                          <p:spTgt spid="39424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3" fill="hold" grpId="0" nodeType="clickEffect">
                                  <p:stCondLst>
                                    <p:cond delay="0"/>
                                  </p:stCondLst>
                                  <p:childTnLst>
                                    <p:set>
                                      <p:cBhvr>
                                        <p:cTn id="31" dur="1" fill="hold">
                                          <p:stCondLst>
                                            <p:cond delay="0"/>
                                          </p:stCondLst>
                                        </p:cTn>
                                        <p:tgtEl>
                                          <p:spTgt spid="394243">
                                            <p:txEl>
                                              <p:pRg st="4" end="4"/>
                                            </p:txEl>
                                          </p:spTgt>
                                        </p:tgtEl>
                                        <p:attrNameLst>
                                          <p:attrName>style.visibility</p:attrName>
                                        </p:attrNameLst>
                                      </p:cBhvr>
                                      <p:to>
                                        <p:strVal val="visible"/>
                                      </p:to>
                                    </p:set>
                                    <p:animEffect transition="in" filter="strips(upRight)">
                                      <p:cBhvr>
                                        <p:cTn id="32" dur="500"/>
                                        <p:tgtEl>
                                          <p:spTgt spid="3942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4242" grpId="0" autoUpdateAnimBg="0"/>
      <p:bldP spid="394243" grpId="0" build="p"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3218" name="Rectangle 2"/>
          <p:cNvSpPr>
            <a:spLocks noGrp="1" noChangeArrowheads="1"/>
          </p:cNvSpPr>
          <p:nvPr>
            <p:ph type="title"/>
          </p:nvPr>
        </p:nvSpPr>
        <p:spPr/>
        <p:txBody>
          <a:bodyPr/>
          <a:lstStyle/>
          <a:p>
            <a:r>
              <a:rPr lang="en-US" dirty="0" err="1" smtClean="0"/>
              <a:t>Presenilin</a:t>
            </a:r>
            <a:r>
              <a:rPr lang="en-US" dirty="0" smtClean="0"/>
              <a:t> 2 gene</a:t>
            </a:r>
          </a:p>
        </p:txBody>
      </p:sp>
      <p:sp>
        <p:nvSpPr>
          <p:cNvPr id="393219" name="Rectangle 3"/>
          <p:cNvSpPr>
            <a:spLocks noGrp="1" noChangeArrowheads="1"/>
          </p:cNvSpPr>
          <p:nvPr>
            <p:ph type="body" idx="1"/>
          </p:nvPr>
        </p:nvSpPr>
        <p:spPr>
          <a:xfrm>
            <a:off x="1145357" y="1792664"/>
            <a:ext cx="7772400" cy="4114800"/>
          </a:xfrm>
        </p:spPr>
        <p:txBody>
          <a:bodyPr/>
          <a:lstStyle/>
          <a:p>
            <a:r>
              <a:rPr lang="en-US" sz="2600" dirty="0" smtClean="0"/>
              <a:t>Early-onset AD</a:t>
            </a:r>
          </a:p>
          <a:p>
            <a:r>
              <a:rPr lang="en-US" sz="2600" dirty="0" smtClean="0"/>
              <a:t>Located on Chromosome 1</a:t>
            </a:r>
          </a:p>
          <a:p>
            <a:r>
              <a:rPr lang="en-US" sz="2600" dirty="0" smtClean="0"/>
              <a:t>Function in normal healthy neurons:</a:t>
            </a:r>
          </a:p>
          <a:p>
            <a:pPr>
              <a:buFont typeface="Symbol" pitchFamily="18" charset="2"/>
              <a:buNone/>
            </a:pPr>
            <a:r>
              <a:rPr lang="en-US" sz="2600" dirty="0" smtClean="0"/>
              <a:t>    - Protein transport within cells and/or a receptor or channel protein</a:t>
            </a:r>
          </a:p>
          <a:p>
            <a:r>
              <a:rPr lang="en-US" sz="2600" dirty="0" smtClean="0"/>
              <a:t>There is a single mutation in PS 2 leading to AD</a:t>
            </a:r>
          </a:p>
          <a:p>
            <a:r>
              <a:rPr lang="en-US" sz="2600" dirty="0" smtClean="0"/>
              <a:t>The </a:t>
            </a:r>
            <a:r>
              <a:rPr lang="en-US" sz="2600" dirty="0" err="1" smtClean="0"/>
              <a:t>A</a:t>
            </a:r>
            <a:r>
              <a:rPr lang="en-US" sz="2600" dirty="0" err="1" smtClean="0">
                <a:latin typeface="Symbol" pitchFamily="18" charset="2"/>
              </a:rPr>
              <a:t>b</a:t>
            </a:r>
            <a:r>
              <a:rPr lang="en-US" sz="2600" dirty="0" smtClean="0"/>
              <a:t> protein is increased in plasma of people with the PS 2 mutation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93218"/>
                                        </p:tgtEl>
                                        <p:attrNameLst>
                                          <p:attrName>style.visibility</p:attrName>
                                        </p:attrNameLst>
                                      </p:cBhvr>
                                      <p:to>
                                        <p:strVal val="visible"/>
                                      </p:to>
                                    </p:set>
                                    <p:anim calcmode="lin" valueType="num">
                                      <p:cBhvr additive="base">
                                        <p:cTn id="7" dur="500" fill="hold"/>
                                        <p:tgtEl>
                                          <p:spTgt spid="393218"/>
                                        </p:tgtEl>
                                        <p:attrNameLst>
                                          <p:attrName>ppt_x</p:attrName>
                                        </p:attrNameLst>
                                      </p:cBhvr>
                                      <p:tavLst>
                                        <p:tav tm="0">
                                          <p:val>
                                            <p:strVal val="#ppt_x"/>
                                          </p:val>
                                        </p:tav>
                                        <p:tav tm="100000">
                                          <p:val>
                                            <p:strVal val="#ppt_x"/>
                                          </p:val>
                                        </p:tav>
                                      </p:tavLst>
                                    </p:anim>
                                    <p:anim calcmode="lin" valueType="num">
                                      <p:cBhvr additive="base">
                                        <p:cTn id="8" dur="500" fill="hold"/>
                                        <p:tgtEl>
                                          <p:spTgt spid="393218"/>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93219">
                                            <p:txEl>
                                              <p:pRg st="0" end="0"/>
                                            </p:txEl>
                                          </p:spTgt>
                                        </p:tgtEl>
                                        <p:attrNameLst>
                                          <p:attrName>style.visibility</p:attrName>
                                        </p:attrNameLst>
                                      </p:cBhvr>
                                      <p:to>
                                        <p:strVal val="visible"/>
                                      </p:to>
                                    </p:set>
                                    <p:anim calcmode="lin" valueType="num">
                                      <p:cBhvr additive="base">
                                        <p:cTn id="13" dur="500" fill="hold"/>
                                        <p:tgtEl>
                                          <p:spTgt spid="39321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93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93219">
                                            <p:txEl>
                                              <p:pRg st="1" end="1"/>
                                            </p:txEl>
                                          </p:spTgt>
                                        </p:tgtEl>
                                        <p:attrNameLst>
                                          <p:attrName>style.visibility</p:attrName>
                                        </p:attrNameLst>
                                      </p:cBhvr>
                                      <p:to>
                                        <p:strVal val="visible"/>
                                      </p:to>
                                    </p:set>
                                    <p:anim calcmode="lin" valueType="num">
                                      <p:cBhvr additive="base">
                                        <p:cTn id="19" dur="500" fill="hold"/>
                                        <p:tgtEl>
                                          <p:spTgt spid="393219">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93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93219">
                                            <p:txEl>
                                              <p:pRg st="2" end="2"/>
                                            </p:txEl>
                                          </p:spTgt>
                                        </p:tgtEl>
                                        <p:attrNameLst>
                                          <p:attrName>style.visibility</p:attrName>
                                        </p:attrNameLst>
                                      </p:cBhvr>
                                      <p:to>
                                        <p:strVal val="visible"/>
                                      </p:to>
                                    </p:set>
                                    <p:anim calcmode="lin" valueType="num">
                                      <p:cBhvr additive="base">
                                        <p:cTn id="25" dur="500" fill="hold"/>
                                        <p:tgtEl>
                                          <p:spTgt spid="393219">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93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93219">
                                            <p:txEl>
                                              <p:pRg st="3" end="3"/>
                                            </p:txEl>
                                          </p:spTgt>
                                        </p:tgtEl>
                                        <p:attrNameLst>
                                          <p:attrName>style.visibility</p:attrName>
                                        </p:attrNameLst>
                                      </p:cBhvr>
                                      <p:to>
                                        <p:strVal val="visible"/>
                                      </p:to>
                                    </p:set>
                                    <p:anim calcmode="lin" valueType="num">
                                      <p:cBhvr additive="base">
                                        <p:cTn id="31" dur="500" fill="hold"/>
                                        <p:tgtEl>
                                          <p:spTgt spid="393219">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932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93219">
                                            <p:txEl>
                                              <p:pRg st="4" end="4"/>
                                            </p:txEl>
                                          </p:spTgt>
                                        </p:tgtEl>
                                        <p:attrNameLst>
                                          <p:attrName>style.visibility</p:attrName>
                                        </p:attrNameLst>
                                      </p:cBhvr>
                                      <p:to>
                                        <p:strVal val="visible"/>
                                      </p:to>
                                    </p:set>
                                    <p:anim calcmode="lin" valueType="num">
                                      <p:cBhvr additive="base">
                                        <p:cTn id="37" dur="500" fill="hold"/>
                                        <p:tgtEl>
                                          <p:spTgt spid="393219">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932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393219">
                                            <p:txEl>
                                              <p:pRg st="5" end="5"/>
                                            </p:txEl>
                                          </p:spTgt>
                                        </p:tgtEl>
                                        <p:attrNameLst>
                                          <p:attrName>style.visibility</p:attrName>
                                        </p:attrNameLst>
                                      </p:cBhvr>
                                      <p:to>
                                        <p:strVal val="visible"/>
                                      </p:to>
                                    </p:set>
                                    <p:anim calcmode="lin" valueType="num">
                                      <p:cBhvr additive="base">
                                        <p:cTn id="43" dur="500" fill="hold"/>
                                        <p:tgtEl>
                                          <p:spTgt spid="393219">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9321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3218" grpId="0" autoUpdateAnimBg="0"/>
      <p:bldP spid="393219"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DSM-IV</a:t>
            </a:r>
            <a:endParaRPr lang="en-GB" dirty="0"/>
          </a:p>
        </p:txBody>
      </p:sp>
      <p:sp>
        <p:nvSpPr>
          <p:cNvPr id="3" name="Content Placeholder 2"/>
          <p:cNvSpPr>
            <a:spLocks noGrp="1"/>
          </p:cNvSpPr>
          <p:nvPr>
            <p:ph idx="1"/>
          </p:nvPr>
        </p:nvSpPr>
        <p:spPr/>
        <p:txBody>
          <a:bodyPr/>
          <a:lstStyle/>
          <a:p>
            <a:r>
              <a:rPr lang="en-GB" sz="1600" b="1" dirty="0" smtClean="0"/>
              <a:t>Axis IV: Severity of Psychosocial Stressors</a:t>
            </a:r>
            <a:endParaRPr lang="en-GB" sz="1600" dirty="0" smtClean="0"/>
          </a:p>
          <a:p>
            <a:pPr lvl="1"/>
            <a:r>
              <a:rPr lang="en-GB" sz="1600" dirty="0" smtClean="0"/>
              <a:t>Events in an individual’s life, such as the death of a loved one, starting a new job, college, unemployment, and even marriage, can impact the disorders listed in Axis I and II.  These events are both listed and rated for this axis.</a:t>
            </a:r>
          </a:p>
          <a:p>
            <a:pPr>
              <a:buNone/>
            </a:pPr>
            <a:r>
              <a:rPr lang="en-GB" sz="1600" dirty="0" smtClean="0"/>
              <a:t> </a:t>
            </a:r>
          </a:p>
          <a:p>
            <a:r>
              <a:rPr lang="en-GB" sz="1600" b="1" dirty="0" smtClean="0"/>
              <a:t>Axis V: Global Assessment of Highest Level of Functioning</a:t>
            </a:r>
            <a:endParaRPr lang="en-GB" sz="1600" dirty="0" smtClean="0"/>
          </a:p>
          <a:p>
            <a:pPr lvl="1"/>
            <a:r>
              <a:rPr lang="en-GB" sz="1600" dirty="0" smtClean="0"/>
              <a:t>Functioning both at the present time and the highest level within the previous year.  This helps the clinician understand how the above four axes are affecting the person and what type of changes can be expected</a:t>
            </a:r>
          </a:p>
          <a:p>
            <a:endParaRPr lang="en-GB"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6290" name="Rectangle 2"/>
          <p:cNvSpPr>
            <a:spLocks noGrp="1" noChangeArrowheads="1"/>
          </p:cNvSpPr>
          <p:nvPr>
            <p:ph type="title"/>
          </p:nvPr>
        </p:nvSpPr>
        <p:spPr/>
        <p:txBody>
          <a:bodyPr/>
          <a:lstStyle/>
          <a:p>
            <a:r>
              <a:rPr lang="en-US" dirty="0" err="1" smtClean="0"/>
              <a:t>Apolipoproteine</a:t>
            </a:r>
            <a:r>
              <a:rPr lang="en-US" dirty="0" smtClean="0"/>
              <a:t> E gene</a:t>
            </a:r>
          </a:p>
        </p:txBody>
      </p:sp>
      <p:sp>
        <p:nvSpPr>
          <p:cNvPr id="396291" name="Rectangle 3"/>
          <p:cNvSpPr>
            <a:spLocks noGrp="1" noChangeArrowheads="1"/>
          </p:cNvSpPr>
          <p:nvPr>
            <p:ph type="body" idx="1"/>
          </p:nvPr>
        </p:nvSpPr>
        <p:spPr/>
        <p:txBody>
          <a:bodyPr/>
          <a:lstStyle/>
          <a:p>
            <a:pPr>
              <a:lnSpc>
                <a:spcPct val="90000"/>
              </a:lnSpc>
            </a:pPr>
            <a:r>
              <a:rPr lang="en-US" sz="2600" dirty="0" smtClean="0"/>
              <a:t>Late-onset AD</a:t>
            </a:r>
          </a:p>
          <a:p>
            <a:pPr>
              <a:lnSpc>
                <a:spcPct val="90000"/>
              </a:lnSpc>
            </a:pPr>
            <a:r>
              <a:rPr lang="en-US" sz="2600" dirty="0" smtClean="0"/>
              <a:t>Located on chromosome 19</a:t>
            </a:r>
          </a:p>
          <a:p>
            <a:pPr>
              <a:lnSpc>
                <a:spcPct val="90000"/>
              </a:lnSpc>
            </a:pPr>
            <a:r>
              <a:rPr lang="en-US" sz="2600" dirty="0" smtClean="0"/>
              <a:t>There are 3 isoforms (alleles) for this gene:</a:t>
            </a:r>
          </a:p>
          <a:p>
            <a:pPr>
              <a:lnSpc>
                <a:spcPct val="90000"/>
              </a:lnSpc>
              <a:buFont typeface="Symbol" pitchFamily="18" charset="2"/>
              <a:buNone/>
            </a:pPr>
            <a:r>
              <a:rPr lang="en-US" sz="2600" dirty="0" smtClean="0"/>
              <a:t>		- E2</a:t>
            </a:r>
          </a:p>
          <a:p>
            <a:pPr>
              <a:lnSpc>
                <a:spcPct val="90000"/>
              </a:lnSpc>
              <a:buFont typeface="Symbol" pitchFamily="18" charset="2"/>
              <a:buNone/>
            </a:pPr>
            <a:r>
              <a:rPr lang="en-US" sz="2600" dirty="0" smtClean="0"/>
              <a:t>		- E3</a:t>
            </a:r>
          </a:p>
          <a:p>
            <a:pPr>
              <a:lnSpc>
                <a:spcPct val="90000"/>
              </a:lnSpc>
              <a:buFont typeface="Symbol" pitchFamily="18" charset="2"/>
              <a:buNone/>
            </a:pPr>
            <a:r>
              <a:rPr lang="en-US" sz="2600" dirty="0" smtClean="0"/>
              <a:t>		- E4</a:t>
            </a:r>
          </a:p>
          <a:p>
            <a:pPr>
              <a:lnSpc>
                <a:spcPct val="90000"/>
              </a:lnSpc>
            </a:pPr>
            <a:r>
              <a:rPr lang="en-US" sz="2600" dirty="0" smtClean="0"/>
              <a:t>The difference in each isoform is associated with a change in one of two positions on the peptide</a:t>
            </a:r>
          </a:p>
          <a:p>
            <a:pPr>
              <a:lnSpc>
                <a:spcPct val="90000"/>
              </a:lnSpc>
            </a:pPr>
            <a:r>
              <a:rPr lang="en-US" sz="2600" dirty="0" smtClean="0"/>
              <a:t>There is an increased genetic risk factor associated with the E4 allele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96290"/>
                                        </p:tgtEl>
                                        <p:attrNameLst>
                                          <p:attrName>style.visibility</p:attrName>
                                        </p:attrNameLst>
                                      </p:cBhvr>
                                      <p:to>
                                        <p:strVal val="visible"/>
                                      </p:to>
                                    </p:set>
                                    <p:anim calcmode="lin" valueType="num">
                                      <p:cBhvr>
                                        <p:cTn id="7" dur="1000" fill="hold"/>
                                        <p:tgtEl>
                                          <p:spTgt spid="396290"/>
                                        </p:tgtEl>
                                        <p:attrNameLst>
                                          <p:attrName>ppt_w</p:attrName>
                                        </p:attrNameLst>
                                      </p:cBhvr>
                                      <p:tavLst>
                                        <p:tav tm="0">
                                          <p:val>
                                            <p:fltVal val="0"/>
                                          </p:val>
                                        </p:tav>
                                        <p:tav tm="100000">
                                          <p:val>
                                            <p:strVal val="#ppt_w"/>
                                          </p:val>
                                        </p:tav>
                                      </p:tavLst>
                                    </p:anim>
                                    <p:anim calcmode="lin" valueType="num">
                                      <p:cBhvr>
                                        <p:cTn id="8" dur="1000" fill="hold"/>
                                        <p:tgtEl>
                                          <p:spTgt spid="396290"/>
                                        </p:tgtEl>
                                        <p:attrNameLst>
                                          <p:attrName>ppt_h</p:attrName>
                                        </p:attrNameLst>
                                      </p:cBhvr>
                                      <p:tavLst>
                                        <p:tav tm="0">
                                          <p:val>
                                            <p:fltVal val="0"/>
                                          </p:val>
                                        </p:tav>
                                        <p:tav tm="100000">
                                          <p:val>
                                            <p:strVal val="#ppt_h"/>
                                          </p:val>
                                        </p:tav>
                                      </p:tavLst>
                                    </p:anim>
                                    <p:anim calcmode="lin" valueType="num">
                                      <p:cBhvr>
                                        <p:cTn id="9" dur="1000" fill="hold"/>
                                        <p:tgtEl>
                                          <p:spTgt spid="396290"/>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9629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2" presetClass="entr" presetSubtype="8" fill="hold" grpId="0" nodeType="clickEffect">
                                  <p:stCondLst>
                                    <p:cond delay="0"/>
                                  </p:stCondLst>
                                  <p:childTnLst>
                                    <p:set>
                                      <p:cBhvr>
                                        <p:cTn id="14" dur="1" fill="hold">
                                          <p:stCondLst>
                                            <p:cond delay="0"/>
                                          </p:stCondLst>
                                        </p:cTn>
                                        <p:tgtEl>
                                          <p:spTgt spid="396291">
                                            <p:txEl>
                                              <p:pRg st="0" end="0"/>
                                            </p:txEl>
                                          </p:spTgt>
                                        </p:tgtEl>
                                        <p:attrNameLst>
                                          <p:attrName>style.visibility</p:attrName>
                                        </p:attrNameLst>
                                      </p:cBhvr>
                                      <p:to>
                                        <p:strVal val="visible"/>
                                      </p:to>
                                    </p:set>
                                    <p:anim calcmode="lin" valueType="num">
                                      <p:cBhvr additive="base">
                                        <p:cTn id="15" dur="500" fill="hold"/>
                                        <p:tgtEl>
                                          <p:spTgt spid="396291">
                                            <p:txEl>
                                              <p:pRg st="0" end="0"/>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962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396291">
                                            <p:txEl>
                                              <p:pRg st="1" end="1"/>
                                            </p:txEl>
                                          </p:spTgt>
                                        </p:tgtEl>
                                        <p:attrNameLst>
                                          <p:attrName>style.visibility</p:attrName>
                                        </p:attrNameLst>
                                      </p:cBhvr>
                                      <p:to>
                                        <p:strVal val="visible"/>
                                      </p:to>
                                    </p:set>
                                    <p:anim calcmode="lin" valueType="num">
                                      <p:cBhvr additive="base">
                                        <p:cTn id="21" dur="500" fill="hold"/>
                                        <p:tgtEl>
                                          <p:spTgt spid="396291">
                                            <p:txEl>
                                              <p:pRg st="1" end="1"/>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9629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396291">
                                            <p:txEl>
                                              <p:pRg st="2" end="2"/>
                                            </p:txEl>
                                          </p:spTgt>
                                        </p:tgtEl>
                                        <p:attrNameLst>
                                          <p:attrName>style.visibility</p:attrName>
                                        </p:attrNameLst>
                                      </p:cBhvr>
                                      <p:to>
                                        <p:strVal val="visible"/>
                                      </p:to>
                                    </p:set>
                                    <p:anim calcmode="lin" valueType="num">
                                      <p:cBhvr additive="base">
                                        <p:cTn id="27" dur="500" fill="hold"/>
                                        <p:tgtEl>
                                          <p:spTgt spid="396291">
                                            <p:txEl>
                                              <p:pRg st="2" end="2"/>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9629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396291">
                                            <p:txEl>
                                              <p:pRg st="3" end="3"/>
                                            </p:txEl>
                                          </p:spTgt>
                                        </p:tgtEl>
                                        <p:attrNameLst>
                                          <p:attrName>style.visibility</p:attrName>
                                        </p:attrNameLst>
                                      </p:cBhvr>
                                      <p:to>
                                        <p:strVal val="visible"/>
                                      </p:to>
                                    </p:set>
                                    <p:anim calcmode="lin" valueType="num">
                                      <p:cBhvr additive="base">
                                        <p:cTn id="33" dur="500" fill="hold"/>
                                        <p:tgtEl>
                                          <p:spTgt spid="396291">
                                            <p:txEl>
                                              <p:pRg st="3" end="3"/>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39629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grpId="0" nodeType="clickEffect">
                                  <p:stCondLst>
                                    <p:cond delay="0"/>
                                  </p:stCondLst>
                                  <p:childTnLst>
                                    <p:set>
                                      <p:cBhvr>
                                        <p:cTn id="38" dur="1" fill="hold">
                                          <p:stCondLst>
                                            <p:cond delay="0"/>
                                          </p:stCondLst>
                                        </p:cTn>
                                        <p:tgtEl>
                                          <p:spTgt spid="396291">
                                            <p:txEl>
                                              <p:pRg st="4" end="4"/>
                                            </p:txEl>
                                          </p:spTgt>
                                        </p:tgtEl>
                                        <p:attrNameLst>
                                          <p:attrName>style.visibility</p:attrName>
                                        </p:attrNameLst>
                                      </p:cBhvr>
                                      <p:to>
                                        <p:strVal val="visible"/>
                                      </p:to>
                                    </p:set>
                                    <p:anim calcmode="lin" valueType="num">
                                      <p:cBhvr additive="base">
                                        <p:cTn id="39" dur="500" fill="hold"/>
                                        <p:tgtEl>
                                          <p:spTgt spid="396291">
                                            <p:txEl>
                                              <p:pRg st="4" end="4"/>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39629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8" fill="hold" grpId="0" nodeType="clickEffect">
                                  <p:stCondLst>
                                    <p:cond delay="0"/>
                                  </p:stCondLst>
                                  <p:childTnLst>
                                    <p:set>
                                      <p:cBhvr>
                                        <p:cTn id="44" dur="1" fill="hold">
                                          <p:stCondLst>
                                            <p:cond delay="0"/>
                                          </p:stCondLst>
                                        </p:cTn>
                                        <p:tgtEl>
                                          <p:spTgt spid="396291">
                                            <p:txEl>
                                              <p:pRg st="5" end="5"/>
                                            </p:txEl>
                                          </p:spTgt>
                                        </p:tgtEl>
                                        <p:attrNameLst>
                                          <p:attrName>style.visibility</p:attrName>
                                        </p:attrNameLst>
                                      </p:cBhvr>
                                      <p:to>
                                        <p:strVal val="visible"/>
                                      </p:to>
                                    </p:set>
                                    <p:anim calcmode="lin" valueType="num">
                                      <p:cBhvr additive="base">
                                        <p:cTn id="45" dur="500" fill="hold"/>
                                        <p:tgtEl>
                                          <p:spTgt spid="396291">
                                            <p:txEl>
                                              <p:pRg st="5" end="5"/>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39629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8" fill="hold" grpId="0" nodeType="clickEffect">
                                  <p:stCondLst>
                                    <p:cond delay="0"/>
                                  </p:stCondLst>
                                  <p:childTnLst>
                                    <p:set>
                                      <p:cBhvr>
                                        <p:cTn id="50" dur="1" fill="hold">
                                          <p:stCondLst>
                                            <p:cond delay="0"/>
                                          </p:stCondLst>
                                        </p:cTn>
                                        <p:tgtEl>
                                          <p:spTgt spid="396291">
                                            <p:txEl>
                                              <p:pRg st="6" end="6"/>
                                            </p:txEl>
                                          </p:spTgt>
                                        </p:tgtEl>
                                        <p:attrNameLst>
                                          <p:attrName>style.visibility</p:attrName>
                                        </p:attrNameLst>
                                      </p:cBhvr>
                                      <p:to>
                                        <p:strVal val="visible"/>
                                      </p:to>
                                    </p:set>
                                    <p:anim calcmode="lin" valueType="num">
                                      <p:cBhvr additive="base">
                                        <p:cTn id="51" dur="500" fill="hold"/>
                                        <p:tgtEl>
                                          <p:spTgt spid="396291">
                                            <p:txEl>
                                              <p:pRg st="6" end="6"/>
                                            </p:txEl>
                                          </p:spTgt>
                                        </p:tgtEl>
                                        <p:attrNameLst>
                                          <p:attrName>ppt_x</p:attrName>
                                        </p:attrNameLst>
                                      </p:cBhvr>
                                      <p:tavLst>
                                        <p:tav tm="0">
                                          <p:val>
                                            <p:strVal val="0-#ppt_w/2"/>
                                          </p:val>
                                        </p:tav>
                                        <p:tav tm="100000">
                                          <p:val>
                                            <p:strVal val="#ppt_x"/>
                                          </p:val>
                                        </p:tav>
                                      </p:tavLst>
                                    </p:anim>
                                    <p:anim calcmode="lin" valueType="num">
                                      <p:cBhvr additive="base">
                                        <p:cTn id="52" dur="500" fill="hold"/>
                                        <p:tgtEl>
                                          <p:spTgt spid="396291">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8" fill="hold" grpId="0" nodeType="clickEffect">
                                  <p:stCondLst>
                                    <p:cond delay="0"/>
                                  </p:stCondLst>
                                  <p:childTnLst>
                                    <p:set>
                                      <p:cBhvr>
                                        <p:cTn id="56" dur="1" fill="hold">
                                          <p:stCondLst>
                                            <p:cond delay="0"/>
                                          </p:stCondLst>
                                        </p:cTn>
                                        <p:tgtEl>
                                          <p:spTgt spid="396291">
                                            <p:txEl>
                                              <p:pRg st="7" end="7"/>
                                            </p:txEl>
                                          </p:spTgt>
                                        </p:tgtEl>
                                        <p:attrNameLst>
                                          <p:attrName>style.visibility</p:attrName>
                                        </p:attrNameLst>
                                      </p:cBhvr>
                                      <p:to>
                                        <p:strVal val="visible"/>
                                      </p:to>
                                    </p:set>
                                    <p:anim calcmode="lin" valueType="num">
                                      <p:cBhvr additive="base">
                                        <p:cTn id="57" dur="500" fill="hold"/>
                                        <p:tgtEl>
                                          <p:spTgt spid="396291">
                                            <p:txEl>
                                              <p:pRg st="7" end="7"/>
                                            </p:txEl>
                                          </p:spTgt>
                                        </p:tgtEl>
                                        <p:attrNameLst>
                                          <p:attrName>ppt_x</p:attrName>
                                        </p:attrNameLst>
                                      </p:cBhvr>
                                      <p:tavLst>
                                        <p:tav tm="0">
                                          <p:val>
                                            <p:strVal val="0-#ppt_w/2"/>
                                          </p:val>
                                        </p:tav>
                                        <p:tav tm="100000">
                                          <p:val>
                                            <p:strVal val="#ppt_x"/>
                                          </p:val>
                                        </p:tav>
                                      </p:tavLst>
                                    </p:anim>
                                    <p:anim calcmode="lin" valueType="num">
                                      <p:cBhvr additive="base">
                                        <p:cTn id="58" dur="500" fill="hold"/>
                                        <p:tgtEl>
                                          <p:spTgt spid="396291">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6290" grpId="0" autoUpdateAnimBg="0"/>
      <p:bldP spid="396291" grpId="0"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7314" name="Rectangle 2"/>
          <p:cNvSpPr>
            <a:spLocks noGrp="1" noChangeArrowheads="1"/>
          </p:cNvSpPr>
          <p:nvPr>
            <p:ph type="title"/>
          </p:nvPr>
        </p:nvSpPr>
        <p:spPr>
          <a:xfrm>
            <a:off x="1098222" y="377072"/>
            <a:ext cx="7772400" cy="1143000"/>
          </a:xfrm>
        </p:spPr>
        <p:txBody>
          <a:bodyPr/>
          <a:lstStyle/>
          <a:p>
            <a:r>
              <a:rPr lang="en-US" dirty="0" err="1" smtClean="0"/>
              <a:t>ApoE</a:t>
            </a:r>
            <a:r>
              <a:rPr lang="en-US" dirty="0" smtClean="0"/>
              <a:t> gene</a:t>
            </a:r>
          </a:p>
        </p:txBody>
      </p:sp>
      <p:sp>
        <p:nvSpPr>
          <p:cNvPr id="397315" name="Rectangle 3"/>
          <p:cNvSpPr>
            <a:spLocks noGrp="1" noChangeArrowheads="1"/>
          </p:cNvSpPr>
          <p:nvPr>
            <p:ph type="body" idx="1"/>
          </p:nvPr>
        </p:nvSpPr>
        <p:spPr>
          <a:xfrm>
            <a:off x="968604" y="1796592"/>
            <a:ext cx="7543800" cy="4114800"/>
          </a:xfrm>
        </p:spPr>
        <p:txBody>
          <a:bodyPr/>
          <a:lstStyle/>
          <a:p>
            <a:pPr>
              <a:lnSpc>
                <a:spcPct val="90000"/>
              </a:lnSpc>
            </a:pPr>
            <a:r>
              <a:rPr lang="en-US" sz="2000" dirty="0" smtClean="0"/>
              <a:t>Its product may perform many functions in the brain</a:t>
            </a:r>
          </a:p>
          <a:p>
            <a:pPr>
              <a:lnSpc>
                <a:spcPct val="90000"/>
              </a:lnSpc>
            </a:pPr>
            <a:r>
              <a:rPr lang="en-US" sz="2000" dirty="0" smtClean="0"/>
              <a:t>It is found in the extracellular space – bound or free</a:t>
            </a:r>
          </a:p>
          <a:p>
            <a:pPr>
              <a:lnSpc>
                <a:spcPct val="90000"/>
              </a:lnSpc>
            </a:pPr>
            <a:r>
              <a:rPr lang="en-US" sz="2000" dirty="0" smtClean="0"/>
              <a:t>Its location suggest many functions, not all relevant to AD</a:t>
            </a:r>
          </a:p>
          <a:p>
            <a:pPr>
              <a:lnSpc>
                <a:spcPct val="90000"/>
              </a:lnSpc>
            </a:pPr>
            <a:r>
              <a:rPr lang="en-US" sz="2000" dirty="0" err="1" smtClean="0"/>
              <a:t>ApoE</a:t>
            </a:r>
            <a:r>
              <a:rPr lang="en-US" sz="2000" dirty="0" smtClean="0"/>
              <a:t> may have a role in neuronal metabolism and neuronal degeneration and regeneration in the CNS</a:t>
            </a:r>
          </a:p>
          <a:p>
            <a:r>
              <a:rPr lang="en-US" sz="2000" dirty="0" smtClean="0"/>
              <a:t>ApoE3 stabilizes microtubules by binding to tau, thus preventing abnormal phosphorylation and protecting cell integrity</a:t>
            </a:r>
          </a:p>
          <a:p>
            <a:r>
              <a:rPr lang="en-US" sz="2000" dirty="0" smtClean="0"/>
              <a:t>ApoE4 does not do this</a:t>
            </a:r>
          </a:p>
          <a:p>
            <a:pPr>
              <a:lnSpc>
                <a:spcPct val="90000"/>
              </a:lnSpc>
            </a:pPr>
            <a:endParaRPr lang="en-US" sz="2000" dirty="0" smtClean="0"/>
          </a:p>
          <a:p>
            <a:pPr>
              <a:lnSpc>
                <a:spcPct val="90000"/>
              </a:lnSpc>
            </a:pPr>
            <a:endParaRPr lang="en-US" sz="2600" dirty="0" smtClean="0"/>
          </a:p>
          <a:p>
            <a:pPr>
              <a:lnSpc>
                <a:spcPct val="90000"/>
              </a:lnSpc>
            </a:pPr>
            <a:endParaRPr lang="en-US" sz="26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97314"/>
                                        </p:tgtEl>
                                        <p:attrNameLst>
                                          <p:attrName>style.visibility</p:attrName>
                                        </p:attrNameLst>
                                      </p:cBhvr>
                                      <p:to>
                                        <p:strVal val="visible"/>
                                      </p:to>
                                    </p:set>
                                    <p:animEffect transition="in" filter="checkerboard(across)">
                                      <p:cBhvr>
                                        <p:cTn id="7" dur="500"/>
                                        <p:tgtEl>
                                          <p:spTgt spid="39731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397315">
                                            <p:txEl>
                                              <p:pRg st="0" end="0"/>
                                            </p:txEl>
                                          </p:spTgt>
                                        </p:tgtEl>
                                        <p:attrNameLst>
                                          <p:attrName>style.visibility</p:attrName>
                                        </p:attrNameLst>
                                      </p:cBhvr>
                                      <p:to>
                                        <p:strVal val="visible"/>
                                      </p:to>
                                    </p:set>
                                    <p:animEffect transition="in" filter="box(out)">
                                      <p:cBhvr>
                                        <p:cTn id="12" dur="500"/>
                                        <p:tgtEl>
                                          <p:spTgt spid="39731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397315">
                                            <p:txEl>
                                              <p:pRg st="1" end="1"/>
                                            </p:txEl>
                                          </p:spTgt>
                                        </p:tgtEl>
                                        <p:attrNameLst>
                                          <p:attrName>style.visibility</p:attrName>
                                        </p:attrNameLst>
                                      </p:cBhvr>
                                      <p:to>
                                        <p:strVal val="visible"/>
                                      </p:to>
                                    </p:set>
                                    <p:animEffect transition="in" filter="box(out)">
                                      <p:cBhvr>
                                        <p:cTn id="17" dur="500"/>
                                        <p:tgtEl>
                                          <p:spTgt spid="39731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397315">
                                            <p:txEl>
                                              <p:pRg st="2" end="2"/>
                                            </p:txEl>
                                          </p:spTgt>
                                        </p:tgtEl>
                                        <p:attrNameLst>
                                          <p:attrName>style.visibility</p:attrName>
                                        </p:attrNameLst>
                                      </p:cBhvr>
                                      <p:to>
                                        <p:strVal val="visible"/>
                                      </p:to>
                                    </p:set>
                                    <p:animEffect transition="in" filter="box(out)">
                                      <p:cBhvr>
                                        <p:cTn id="22" dur="500"/>
                                        <p:tgtEl>
                                          <p:spTgt spid="39731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397315">
                                            <p:txEl>
                                              <p:pRg st="3" end="3"/>
                                            </p:txEl>
                                          </p:spTgt>
                                        </p:tgtEl>
                                        <p:attrNameLst>
                                          <p:attrName>style.visibility</p:attrName>
                                        </p:attrNameLst>
                                      </p:cBhvr>
                                      <p:to>
                                        <p:strVal val="visible"/>
                                      </p:to>
                                    </p:set>
                                    <p:animEffect transition="in" filter="box(out)">
                                      <p:cBhvr>
                                        <p:cTn id="27" dur="500"/>
                                        <p:tgtEl>
                                          <p:spTgt spid="39731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397315">
                                            <p:txEl>
                                              <p:pRg st="4" end="4"/>
                                            </p:txEl>
                                          </p:spTgt>
                                        </p:tgtEl>
                                        <p:attrNameLst>
                                          <p:attrName>style.visibility</p:attrName>
                                        </p:attrNameLst>
                                      </p:cBhvr>
                                      <p:to>
                                        <p:strVal val="visible"/>
                                      </p:to>
                                    </p:set>
                                    <p:animEffect transition="in" filter="box(out)">
                                      <p:cBhvr>
                                        <p:cTn id="32" dur="500"/>
                                        <p:tgtEl>
                                          <p:spTgt spid="39731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32" fill="hold" grpId="0" nodeType="clickEffect">
                                  <p:stCondLst>
                                    <p:cond delay="0"/>
                                  </p:stCondLst>
                                  <p:childTnLst>
                                    <p:set>
                                      <p:cBhvr>
                                        <p:cTn id="36" dur="1" fill="hold">
                                          <p:stCondLst>
                                            <p:cond delay="0"/>
                                          </p:stCondLst>
                                        </p:cTn>
                                        <p:tgtEl>
                                          <p:spTgt spid="397315">
                                            <p:txEl>
                                              <p:pRg st="5" end="5"/>
                                            </p:txEl>
                                          </p:spTgt>
                                        </p:tgtEl>
                                        <p:attrNameLst>
                                          <p:attrName>style.visibility</p:attrName>
                                        </p:attrNameLst>
                                      </p:cBhvr>
                                      <p:to>
                                        <p:strVal val="visible"/>
                                      </p:to>
                                    </p:set>
                                    <p:animEffect transition="in" filter="box(out)">
                                      <p:cBhvr>
                                        <p:cTn id="37" dur="500"/>
                                        <p:tgtEl>
                                          <p:spTgt spid="39731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7314" grpId="0" autoUpdateAnimBg="0"/>
      <p:bldP spid="397315"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dirty="0" smtClean="0"/>
              <a:t/>
            </a:r>
            <a:br>
              <a:rPr lang="en-US" dirty="0" smtClean="0"/>
            </a:br>
            <a:r>
              <a:rPr lang="en-US" dirty="0" smtClean="0"/>
              <a:t>Other risk </a:t>
            </a:r>
            <a:r>
              <a:rPr lang="en-US" dirty="0"/>
              <a:t>f</a:t>
            </a:r>
            <a:r>
              <a:rPr lang="en-US" dirty="0" smtClean="0"/>
              <a:t>actors</a:t>
            </a:r>
          </a:p>
        </p:txBody>
      </p:sp>
      <p:sp>
        <p:nvSpPr>
          <p:cNvPr id="55299" name="Rectangle 3"/>
          <p:cNvSpPr>
            <a:spLocks noGrp="1" noChangeArrowheads="1"/>
          </p:cNvSpPr>
          <p:nvPr>
            <p:ph type="body" idx="1"/>
          </p:nvPr>
        </p:nvSpPr>
        <p:spPr/>
        <p:txBody>
          <a:bodyPr/>
          <a:lstStyle/>
          <a:p>
            <a:r>
              <a:rPr lang="en-US" sz="2600" dirty="0" smtClean="0"/>
              <a:t>Medical history</a:t>
            </a:r>
          </a:p>
          <a:p>
            <a:pPr>
              <a:buFont typeface="Symbol" pitchFamily="18" charset="2"/>
              <a:buNone/>
            </a:pPr>
            <a:r>
              <a:rPr lang="en-US" sz="2600" dirty="0" smtClean="0"/>
              <a:t>	- History of head trauma</a:t>
            </a:r>
          </a:p>
          <a:p>
            <a:pPr>
              <a:buFont typeface="Symbol" pitchFamily="18" charset="2"/>
              <a:buNone/>
            </a:pPr>
            <a:r>
              <a:rPr lang="en-US" sz="2600" dirty="0" smtClean="0"/>
              <a:t>	- Depression</a:t>
            </a:r>
          </a:p>
          <a:p>
            <a:r>
              <a:rPr lang="en-US" sz="2600" dirty="0" smtClean="0"/>
              <a:t>Lifestyle factors</a:t>
            </a:r>
          </a:p>
          <a:p>
            <a:pPr>
              <a:buFont typeface="Symbol" pitchFamily="18" charset="2"/>
              <a:buNone/>
            </a:pPr>
            <a:r>
              <a:rPr lang="en-US" sz="2600" dirty="0" smtClean="0"/>
              <a:t>	- Alcohol consumption</a:t>
            </a:r>
          </a:p>
          <a:p>
            <a:r>
              <a:rPr lang="en-US" sz="2600" dirty="0" smtClean="0"/>
              <a:t>Environmental exposures</a:t>
            </a:r>
          </a:p>
          <a:p>
            <a:pPr>
              <a:buFont typeface="Symbol" pitchFamily="18" charset="2"/>
              <a:buNone/>
            </a:pPr>
            <a:r>
              <a:rPr lang="en-US" sz="2600" dirty="0" smtClean="0"/>
              <a:t>	- Aluminum</a:t>
            </a:r>
          </a:p>
          <a:p>
            <a:pPr>
              <a:buFont typeface="Symbol" pitchFamily="18" charset="2"/>
              <a:buNone/>
            </a:pPr>
            <a:r>
              <a:rPr lang="en-US" sz="2600" dirty="0" smtClean="0"/>
              <a:t>	- Lead</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GB" dirty="0" smtClean="0"/>
              <a:t>Parkinson’s disease (PD)</a:t>
            </a:r>
          </a:p>
        </p:txBody>
      </p:sp>
      <p:sp>
        <p:nvSpPr>
          <p:cNvPr id="30723" name="Rectangle 3"/>
          <p:cNvSpPr>
            <a:spLocks noGrp="1" noChangeArrowheads="1"/>
          </p:cNvSpPr>
          <p:nvPr>
            <p:ph type="body" idx="1"/>
          </p:nvPr>
        </p:nvSpPr>
        <p:spPr/>
        <p:txBody>
          <a:bodyPr/>
          <a:lstStyle/>
          <a:p>
            <a:r>
              <a:rPr lang="en-GB" sz="2400" dirty="0" smtClean="0"/>
              <a:t>By the time of diagnosis at least 60% of dopamine neurons in the </a:t>
            </a:r>
            <a:r>
              <a:rPr lang="en-GB" sz="2400" dirty="0" err="1" smtClean="0"/>
              <a:t>substantia</a:t>
            </a:r>
            <a:r>
              <a:rPr lang="en-GB" sz="2400" dirty="0" smtClean="0"/>
              <a:t> </a:t>
            </a:r>
            <a:r>
              <a:rPr lang="en-GB" sz="2400" dirty="0" err="1" smtClean="0"/>
              <a:t>nigra</a:t>
            </a:r>
            <a:r>
              <a:rPr lang="en-GB" sz="2400" dirty="0" smtClean="0"/>
              <a:t> have already been lost </a:t>
            </a:r>
          </a:p>
          <a:p>
            <a:r>
              <a:rPr lang="en-GB" sz="2400" dirty="0" smtClean="0"/>
              <a:t>60-80 year olds </a:t>
            </a:r>
          </a:p>
          <a:p>
            <a:r>
              <a:rPr lang="en-GB" sz="2400" dirty="0" smtClean="0"/>
              <a:t>Both sexes equally affected</a:t>
            </a:r>
          </a:p>
          <a:p>
            <a:r>
              <a:rPr lang="en-GB" sz="2400" dirty="0" smtClean="0"/>
              <a:t>One in 1,000</a:t>
            </a:r>
          </a:p>
          <a:p>
            <a:r>
              <a:rPr lang="en-GB" sz="2400" dirty="0" smtClean="0"/>
              <a:t>60,000-80,000 affected in the UK</a:t>
            </a:r>
          </a:p>
          <a:p>
            <a:r>
              <a:rPr lang="en-GB" sz="2400" dirty="0" smtClean="0"/>
              <a:t>Less in Africa and China</a:t>
            </a:r>
          </a:p>
          <a:p>
            <a:r>
              <a:rPr lang="en-GB" sz="2400" dirty="0" smtClean="0"/>
              <a:t>No in-vivo biological markers</a:t>
            </a:r>
          </a:p>
          <a:p>
            <a:r>
              <a:rPr lang="en-GB" sz="2400" dirty="0" smtClean="0"/>
              <a:t>Clinical diagnosis 75% accurate</a:t>
            </a:r>
          </a:p>
          <a:p>
            <a:endParaRPr lang="en-GB" sz="2400" dirty="0"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026"/>
          <p:cNvSpPr>
            <a:spLocks noGrp="1" noChangeArrowheads="1"/>
          </p:cNvSpPr>
          <p:nvPr>
            <p:ph type="title"/>
          </p:nvPr>
        </p:nvSpPr>
        <p:spPr/>
        <p:txBody>
          <a:bodyPr/>
          <a:lstStyle/>
          <a:p>
            <a:r>
              <a:rPr lang="en-GB" dirty="0" smtClean="0"/>
              <a:t>Symptoms of PD</a:t>
            </a:r>
          </a:p>
        </p:txBody>
      </p:sp>
      <p:sp>
        <p:nvSpPr>
          <p:cNvPr id="31747" name="Rectangle 1027"/>
          <p:cNvSpPr>
            <a:spLocks noGrp="1" noChangeArrowheads="1"/>
          </p:cNvSpPr>
          <p:nvPr>
            <p:ph type="body" idx="1"/>
          </p:nvPr>
        </p:nvSpPr>
        <p:spPr/>
        <p:txBody>
          <a:bodyPr/>
          <a:lstStyle/>
          <a:p>
            <a:r>
              <a:rPr lang="en-GB" smtClean="0"/>
              <a:t>Resting tremor</a:t>
            </a:r>
          </a:p>
          <a:p>
            <a:r>
              <a:rPr lang="en-GB" smtClean="0"/>
              <a:t>Cog-wheeling</a:t>
            </a:r>
          </a:p>
          <a:p>
            <a:r>
              <a:rPr lang="en-GB" smtClean="0"/>
              <a:t>Festinating gait</a:t>
            </a:r>
          </a:p>
          <a:p>
            <a:r>
              <a:rPr lang="en-GB" smtClean="0"/>
              <a:t>Rigidity</a:t>
            </a:r>
          </a:p>
          <a:p>
            <a:r>
              <a:rPr lang="en-GB" smtClean="0"/>
              <a:t>Bradykinesia</a:t>
            </a:r>
          </a:p>
          <a:p>
            <a:r>
              <a:rPr lang="en-GB" smtClean="0"/>
              <a:t>Dementia</a:t>
            </a:r>
          </a:p>
          <a:p>
            <a:r>
              <a:rPr lang="en-GB" smtClean="0"/>
              <a:t>Depression</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Assessment scales</a:t>
            </a:r>
            <a:endParaRPr lang="en-GB" dirty="0"/>
          </a:p>
        </p:txBody>
      </p:sp>
      <p:sp>
        <p:nvSpPr>
          <p:cNvPr id="3" name="Content Placeholder 2"/>
          <p:cNvSpPr>
            <a:spLocks noGrp="1"/>
          </p:cNvSpPr>
          <p:nvPr>
            <p:ph idx="1"/>
          </p:nvPr>
        </p:nvSpPr>
        <p:spPr/>
        <p:txBody>
          <a:bodyPr/>
          <a:lstStyle/>
          <a:p>
            <a:r>
              <a:rPr lang="en-GB" dirty="0" smtClean="0"/>
              <a:t>The original UPDRS is composed of 4 sections, including:</a:t>
            </a:r>
          </a:p>
          <a:p>
            <a:pPr marL="0" indent="0">
              <a:buNone/>
            </a:pPr>
            <a:r>
              <a:rPr lang="en-GB" dirty="0" smtClean="0"/>
              <a:t>	1. Mentation, behaviour and 	mood</a:t>
            </a:r>
          </a:p>
          <a:p>
            <a:pPr marL="0" indent="0">
              <a:buNone/>
            </a:pPr>
            <a:r>
              <a:rPr lang="en-GB" dirty="0" smtClean="0"/>
              <a:t>	2. Activities of daily living </a:t>
            </a:r>
          </a:p>
          <a:p>
            <a:pPr marL="0" indent="0">
              <a:buNone/>
            </a:pPr>
            <a:r>
              <a:rPr lang="en-GB" dirty="0" smtClean="0"/>
              <a:t>	3. Real-time assessment of 	motor features</a:t>
            </a:r>
          </a:p>
          <a:p>
            <a:pPr marL="0" indent="0">
              <a:buNone/>
            </a:pPr>
            <a:r>
              <a:rPr lang="en-GB" dirty="0" smtClean="0"/>
              <a:t>	4. Complications of therapy </a:t>
            </a:r>
            <a:endParaRPr lang="en-GB"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026"/>
          <p:cNvSpPr>
            <a:spLocks noGrp="1" noChangeArrowheads="1"/>
          </p:cNvSpPr>
          <p:nvPr>
            <p:ph type="title"/>
          </p:nvPr>
        </p:nvSpPr>
        <p:spPr>
          <a:xfrm>
            <a:off x="1006311" y="417136"/>
            <a:ext cx="7772400" cy="1143000"/>
          </a:xfrm>
        </p:spPr>
        <p:txBody>
          <a:bodyPr/>
          <a:lstStyle/>
          <a:p>
            <a:r>
              <a:rPr lang="en-GB" dirty="0" smtClean="0"/>
              <a:t>Causes of PD </a:t>
            </a:r>
          </a:p>
        </p:txBody>
      </p:sp>
      <p:sp>
        <p:nvSpPr>
          <p:cNvPr id="32771" name="Rectangle 1027"/>
          <p:cNvSpPr>
            <a:spLocks noGrp="1" noChangeArrowheads="1"/>
          </p:cNvSpPr>
          <p:nvPr>
            <p:ph type="body" idx="1"/>
          </p:nvPr>
        </p:nvSpPr>
        <p:spPr>
          <a:xfrm>
            <a:off x="1119433" y="1628480"/>
            <a:ext cx="7772400" cy="4114800"/>
          </a:xfrm>
        </p:spPr>
        <p:txBody>
          <a:bodyPr/>
          <a:lstStyle/>
          <a:p>
            <a:pPr>
              <a:lnSpc>
                <a:spcPct val="90000"/>
              </a:lnSpc>
            </a:pPr>
            <a:r>
              <a:rPr lang="en-GB" sz="2400" dirty="0" smtClean="0"/>
              <a:t>Genetic</a:t>
            </a:r>
          </a:p>
          <a:p>
            <a:pPr lvl="1">
              <a:lnSpc>
                <a:spcPct val="90000"/>
              </a:lnSpc>
            </a:pPr>
            <a:r>
              <a:rPr lang="en-GB" sz="2400" dirty="0" smtClean="0"/>
              <a:t>PARK1 and PARK4 genes</a:t>
            </a:r>
          </a:p>
          <a:p>
            <a:pPr lvl="1">
              <a:lnSpc>
                <a:spcPct val="90000"/>
              </a:lnSpc>
            </a:pPr>
            <a:r>
              <a:rPr lang="en-GB" sz="2400" dirty="0" err="1" smtClean="0"/>
              <a:t>leucine</a:t>
            </a:r>
            <a:r>
              <a:rPr lang="en-GB" sz="2400" dirty="0" smtClean="0"/>
              <a:t>-rich repeat </a:t>
            </a:r>
            <a:r>
              <a:rPr lang="en-GB" sz="2400" dirty="0" err="1" smtClean="0"/>
              <a:t>kinase</a:t>
            </a:r>
            <a:r>
              <a:rPr lang="en-GB" sz="2400" dirty="0" smtClean="0"/>
              <a:t> 2 (LRRK2) gene (PARK8) is also an </a:t>
            </a:r>
            <a:r>
              <a:rPr lang="en-GB" sz="2400" dirty="0" err="1" smtClean="0"/>
              <a:t>autosomal</a:t>
            </a:r>
            <a:r>
              <a:rPr lang="en-GB" sz="2400" dirty="0" smtClean="0"/>
              <a:t> dominant gene </a:t>
            </a:r>
          </a:p>
          <a:p>
            <a:pPr lvl="1">
              <a:lnSpc>
                <a:spcPct val="90000"/>
              </a:lnSpc>
            </a:pPr>
            <a:r>
              <a:rPr lang="en-GB" sz="2400" dirty="0" smtClean="0"/>
              <a:t>Parkin gene (PARK2) is autosomal recessive and the most common mutation related to young-onset PD (Lucking et al., 2000)</a:t>
            </a:r>
          </a:p>
          <a:p>
            <a:pPr>
              <a:lnSpc>
                <a:spcPct val="90000"/>
              </a:lnSpc>
            </a:pPr>
            <a:r>
              <a:rPr lang="en-GB" sz="2400" dirty="0" smtClean="0"/>
              <a:t>Environmental</a:t>
            </a:r>
          </a:p>
          <a:p>
            <a:pPr>
              <a:lnSpc>
                <a:spcPct val="90000"/>
              </a:lnSpc>
            </a:pPr>
            <a:r>
              <a:rPr lang="en-GB" sz="2400" dirty="0" smtClean="0"/>
              <a:t>Infections</a:t>
            </a:r>
          </a:p>
          <a:p>
            <a:pPr>
              <a:lnSpc>
                <a:spcPct val="90000"/>
              </a:lnSpc>
            </a:pPr>
            <a:r>
              <a:rPr lang="en-GB" sz="2400" dirty="0" smtClean="0"/>
              <a:t>Oxidative stress</a:t>
            </a:r>
          </a:p>
          <a:p>
            <a:pPr>
              <a:lnSpc>
                <a:spcPct val="90000"/>
              </a:lnSpc>
            </a:pPr>
            <a:endParaRPr lang="en-GB" sz="2800" dirty="0" smtClean="0"/>
          </a:p>
          <a:p>
            <a:pPr>
              <a:lnSpc>
                <a:spcPct val="90000"/>
              </a:lnSpc>
            </a:pPr>
            <a:endParaRPr lang="en-GB" sz="2800" dirty="0"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5"/>
          <p:cNvSpPr>
            <a:spLocks noGrp="1"/>
          </p:cNvSpPr>
          <p:nvPr>
            <p:ph type="title"/>
          </p:nvPr>
        </p:nvSpPr>
        <p:spPr/>
        <p:txBody>
          <a:bodyPr/>
          <a:lstStyle/>
          <a:p>
            <a:r>
              <a:rPr lang="en-GB" dirty="0" smtClean="0"/>
              <a:t>Neural structures involved in PD</a:t>
            </a:r>
          </a:p>
        </p:txBody>
      </p:sp>
      <p:sp>
        <p:nvSpPr>
          <p:cNvPr id="33795" name="Content Placeholder 6"/>
          <p:cNvSpPr>
            <a:spLocks noGrp="1"/>
          </p:cNvSpPr>
          <p:nvPr>
            <p:ph idx="1"/>
          </p:nvPr>
        </p:nvSpPr>
        <p:spPr/>
        <p:txBody>
          <a:bodyPr/>
          <a:lstStyle/>
          <a:p>
            <a:r>
              <a:rPr lang="en-GB" sz="2000" dirty="0" err="1" smtClean="0"/>
              <a:t>Nigrostriatal</a:t>
            </a:r>
            <a:r>
              <a:rPr lang="en-GB" sz="2000" dirty="0" smtClean="0"/>
              <a:t> dopamine pathway</a:t>
            </a:r>
          </a:p>
          <a:p>
            <a:r>
              <a:rPr lang="en-GB" sz="2000" dirty="0" smtClean="0"/>
              <a:t>Transmits dopamine from the </a:t>
            </a:r>
            <a:r>
              <a:rPr lang="en-GB" sz="2000" dirty="0" err="1" smtClean="0"/>
              <a:t>substantia</a:t>
            </a:r>
            <a:r>
              <a:rPr lang="en-GB" sz="2000" dirty="0" smtClean="0"/>
              <a:t> </a:t>
            </a:r>
            <a:r>
              <a:rPr lang="en-GB" sz="2000" dirty="0" err="1" smtClean="0"/>
              <a:t>nigra</a:t>
            </a:r>
            <a:r>
              <a:rPr lang="en-GB" sz="2000" dirty="0" smtClean="0"/>
              <a:t> (SN) to the </a:t>
            </a:r>
            <a:r>
              <a:rPr lang="en-GB" sz="2000" dirty="0" err="1" smtClean="0"/>
              <a:t>neostriatum</a:t>
            </a:r>
            <a:r>
              <a:rPr lang="en-GB" sz="2000" dirty="0" smtClean="0"/>
              <a:t> – basal ganglia motor loop</a:t>
            </a:r>
          </a:p>
          <a:p>
            <a:r>
              <a:rPr lang="en-GB" sz="2000" dirty="0" smtClean="0"/>
              <a:t>Loss of pigment in </a:t>
            </a:r>
            <a:r>
              <a:rPr lang="en-GB" sz="2000" dirty="0" err="1" smtClean="0"/>
              <a:t>substantia</a:t>
            </a:r>
            <a:r>
              <a:rPr lang="en-GB" sz="2000" dirty="0" smtClean="0"/>
              <a:t> </a:t>
            </a:r>
            <a:r>
              <a:rPr lang="en-GB" sz="2000" dirty="0" err="1" smtClean="0"/>
              <a:t>nigra</a:t>
            </a:r>
            <a:r>
              <a:rPr lang="en-GB" sz="2000" dirty="0" smtClean="0"/>
              <a:t> and locus </a:t>
            </a:r>
            <a:r>
              <a:rPr lang="en-GB" sz="2000" dirty="0" err="1" smtClean="0"/>
              <a:t>coeruleus</a:t>
            </a:r>
            <a:r>
              <a:rPr lang="en-GB" sz="2000" dirty="0" smtClean="0"/>
              <a:t> (nucleus </a:t>
            </a:r>
            <a:r>
              <a:rPr lang="en-GB" sz="2000" dirty="0" err="1" smtClean="0"/>
              <a:t>accumbens</a:t>
            </a:r>
            <a:r>
              <a:rPr lang="en-GB" sz="2000" dirty="0" smtClean="0"/>
              <a:t> circuit)</a:t>
            </a:r>
          </a:p>
          <a:p>
            <a:r>
              <a:rPr lang="en-GB" sz="2000" dirty="0" smtClean="0"/>
              <a:t>SN – decrease in pigmented neurons (20% remaining) shrinkage of existing neurons</a:t>
            </a:r>
          </a:p>
          <a:p>
            <a:r>
              <a:rPr lang="en-GB" sz="2000" dirty="0" err="1" smtClean="0"/>
              <a:t>Lewy</a:t>
            </a:r>
            <a:r>
              <a:rPr lang="en-GB" sz="2000" dirty="0" smtClean="0"/>
              <a:t> bodies</a:t>
            </a:r>
          </a:p>
          <a:p>
            <a:r>
              <a:rPr lang="en-GB" sz="2000" dirty="0" smtClean="0"/>
              <a:t>Neurofibrillary tangles in </a:t>
            </a:r>
            <a:r>
              <a:rPr lang="en-GB" sz="2000" dirty="0" err="1" smtClean="0"/>
              <a:t>hippocampous</a:t>
            </a:r>
            <a:r>
              <a:rPr lang="en-GB" sz="2000" dirty="0" smtClean="0"/>
              <a:t>, cerebral cortex, </a:t>
            </a:r>
            <a:r>
              <a:rPr lang="en-GB" sz="2000" dirty="0" err="1" smtClean="0"/>
              <a:t>globus</a:t>
            </a:r>
            <a:r>
              <a:rPr lang="en-GB" sz="2000" dirty="0" smtClean="0"/>
              <a:t> </a:t>
            </a:r>
            <a:r>
              <a:rPr lang="en-GB" sz="2000" dirty="0" err="1" smtClean="0"/>
              <a:t>pallidus</a:t>
            </a:r>
            <a:r>
              <a:rPr lang="en-GB" sz="2000" dirty="0" smtClean="0"/>
              <a:t> and hypothalamus</a:t>
            </a:r>
          </a:p>
          <a:p>
            <a:endParaRPr lang="en-GB" dirty="0" smtClean="0"/>
          </a:p>
          <a:p>
            <a:endParaRPr lang="en-GB" dirty="0"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GB" dirty="0" smtClean="0"/>
              <a:t>Pathology of PD </a:t>
            </a:r>
          </a:p>
        </p:txBody>
      </p:sp>
      <p:sp>
        <p:nvSpPr>
          <p:cNvPr id="35843" name="Rectangle 3"/>
          <p:cNvSpPr>
            <a:spLocks noGrp="1" noChangeArrowheads="1"/>
          </p:cNvSpPr>
          <p:nvPr>
            <p:ph type="body" idx="1"/>
          </p:nvPr>
        </p:nvSpPr>
        <p:spPr/>
        <p:txBody>
          <a:bodyPr/>
          <a:lstStyle/>
          <a:p>
            <a:r>
              <a:rPr lang="en-GB" sz="2800" dirty="0" smtClean="0"/>
              <a:t>Loss of pigment in </a:t>
            </a:r>
            <a:r>
              <a:rPr lang="en-GB" sz="2800" dirty="0" err="1" smtClean="0"/>
              <a:t>substantia</a:t>
            </a:r>
            <a:r>
              <a:rPr lang="en-GB" sz="2800" dirty="0" smtClean="0"/>
              <a:t> </a:t>
            </a:r>
            <a:r>
              <a:rPr lang="en-GB" sz="2800" dirty="0" err="1" smtClean="0"/>
              <a:t>nigra</a:t>
            </a:r>
            <a:r>
              <a:rPr lang="en-GB" sz="2800" dirty="0" smtClean="0"/>
              <a:t> and locus </a:t>
            </a:r>
            <a:r>
              <a:rPr lang="en-GB" sz="2800" dirty="0" err="1" smtClean="0"/>
              <a:t>coeruleus</a:t>
            </a:r>
            <a:r>
              <a:rPr lang="en-GB" sz="2800" dirty="0" smtClean="0"/>
              <a:t> (</a:t>
            </a:r>
            <a:r>
              <a:rPr lang="en-GB" sz="2800" dirty="0"/>
              <a:t>n</a:t>
            </a:r>
            <a:r>
              <a:rPr lang="en-GB" sz="2800" dirty="0" smtClean="0"/>
              <a:t>ucleus </a:t>
            </a:r>
            <a:r>
              <a:rPr lang="en-GB" sz="2800" dirty="0" err="1" smtClean="0"/>
              <a:t>accumbens</a:t>
            </a:r>
            <a:r>
              <a:rPr lang="en-GB" sz="2800" dirty="0" smtClean="0"/>
              <a:t> circuit)</a:t>
            </a:r>
          </a:p>
          <a:p>
            <a:r>
              <a:rPr lang="en-GB" sz="2800" dirty="0" smtClean="0"/>
              <a:t>SN – decrease in pigmented neurons (20% remaining) shrinkage of existing neurons</a:t>
            </a:r>
          </a:p>
          <a:p>
            <a:r>
              <a:rPr lang="en-GB" sz="2800" dirty="0" err="1" smtClean="0"/>
              <a:t>Lewy</a:t>
            </a:r>
            <a:r>
              <a:rPr lang="en-GB" sz="2800" dirty="0" smtClean="0"/>
              <a:t> bodies</a:t>
            </a:r>
          </a:p>
          <a:p>
            <a:r>
              <a:rPr lang="en-GB" sz="2800" dirty="0" smtClean="0"/>
              <a:t>Neurofibrillary tangles in </a:t>
            </a:r>
            <a:r>
              <a:rPr lang="en-GB" sz="2800" dirty="0" err="1" smtClean="0"/>
              <a:t>hippocampous</a:t>
            </a:r>
            <a:r>
              <a:rPr lang="en-GB" sz="2800" dirty="0" smtClean="0"/>
              <a:t>, cerebral cortex, </a:t>
            </a:r>
            <a:r>
              <a:rPr lang="en-GB" sz="2800" dirty="0" err="1" smtClean="0"/>
              <a:t>globus</a:t>
            </a:r>
            <a:r>
              <a:rPr lang="en-GB" sz="2800" dirty="0" smtClean="0"/>
              <a:t> </a:t>
            </a:r>
            <a:r>
              <a:rPr lang="en-GB" sz="2800" dirty="0" err="1" smtClean="0"/>
              <a:t>pallidus</a:t>
            </a:r>
            <a:r>
              <a:rPr lang="en-GB" sz="2800" dirty="0" smtClean="0"/>
              <a:t> and hypothalamus</a:t>
            </a:r>
          </a:p>
          <a:p>
            <a:endParaRPr lang="en-GB" dirty="0"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GB" dirty="0" smtClean="0"/>
              <a:t>PD </a:t>
            </a:r>
            <a:r>
              <a:rPr lang="en-GB" dirty="0" err="1" smtClean="0"/>
              <a:t>circuity</a:t>
            </a:r>
            <a:endParaRPr lang="en-GB" dirty="0" smtClean="0"/>
          </a:p>
        </p:txBody>
      </p:sp>
      <p:sp>
        <p:nvSpPr>
          <p:cNvPr id="36867" name="Rectangle 3"/>
          <p:cNvSpPr>
            <a:spLocks noGrp="1" noChangeArrowheads="1"/>
          </p:cNvSpPr>
          <p:nvPr>
            <p:ph type="body" idx="1"/>
          </p:nvPr>
        </p:nvSpPr>
        <p:spPr>
          <a:xfrm>
            <a:off x="958362" y="1600835"/>
            <a:ext cx="6544412" cy="4114800"/>
          </a:xfrm>
        </p:spPr>
        <p:txBody>
          <a:bodyPr/>
          <a:lstStyle/>
          <a:p>
            <a:r>
              <a:rPr lang="en-GB" sz="2000" dirty="0" smtClean="0"/>
              <a:t>Axon loss in SN – inhibitory at D2</a:t>
            </a:r>
          </a:p>
          <a:p>
            <a:r>
              <a:rPr lang="en-GB" sz="2000" dirty="0" smtClean="0"/>
              <a:t>To </a:t>
            </a:r>
            <a:r>
              <a:rPr lang="en-GB" sz="2000" dirty="0" err="1" smtClean="0"/>
              <a:t>globus</a:t>
            </a:r>
            <a:r>
              <a:rPr lang="en-GB" sz="2000" dirty="0" smtClean="0"/>
              <a:t> </a:t>
            </a:r>
            <a:r>
              <a:rPr lang="en-GB" sz="2000" dirty="0" err="1" smtClean="0"/>
              <a:t>pallidus</a:t>
            </a:r>
            <a:endParaRPr lang="en-GB" sz="2000" dirty="0" smtClean="0"/>
          </a:p>
          <a:p>
            <a:pPr lvl="1">
              <a:buFont typeface="Symbol" pitchFamily="18" charset="2"/>
              <a:buNone/>
            </a:pPr>
            <a:r>
              <a:rPr lang="en-GB" sz="2000" dirty="0" smtClean="0"/>
              <a:t>Increases in excitation</a:t>
            </a:r>
          </a:p>
          <a:p>
            <a:r>
              <a:rPr lang="en-GB" sz="2000" dirty="0" smtClean="0"/>
              <a:t>= increased inhibition to thalamus</a:t>
            </a:r>
          </a:p>
          <a:p>
            <a:r>
              <a:rPr lang="en-GB" sz="2000" dirty="0" smtClean="0"/>
              <a:t>= decreased excitation to cortex</a:t>
            </a:r>
          </a:p>
        </p:txBody>
      </p:sp>
      <p:pic>
        <p:nvPicPr>
          <p:cNvPr id="5" name="Picture 4" descr="ch18f10.jpg"/>
          <p:cNvPicPr/>
          <p:nvPr/>
        </p:nvPicPr>
        <p:blipFill>
          <a:blip r:embed="rId2" cstate="print"/>
          <a:stretch>
            <a:fillRect/>
          </a:stretch>
        </p:blipFill>
        <p:spPr>
          <a:xfrm>
            <a:off x="2316175" y="3658153"/>
            <a:ext cx="4757835" cy="298827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Affective </a:t>
            </a:r>
            <a:r>
              <a:rPr lang="en-US" altLang="en-US" dirty="0" smtClean="0"/>
              <a:t>disorders</a:t>
            </a:r>
            <a:endParaRPr lang="en-US" altLang="en-US" dirty="0"/>
          </a:p>
        </p:txBody>
      </p:sp>
      <p:sp>
        <p:nvSpPr>
          <p:cNvPr id="9219" name="Rectangle 3"/>
          <p:cNvSpPr>
            <a:spLocks noGrp="1" noChangeArrowheads="1"/>
          </p:cNvSpPr>
          <p:nvPr>
            <p:ph type="body" idx="1"/>
          </p:nvPr>
        </p:nvSpPr>
        <p:spPr/>
        <p:txBody>
          <a:bodyPr/>
          <a:lstStyle/>
          <a:p>
            <a:r>
              <a:rPr lang="en-US" altLang="en-US" dirty="0"/>
              <a:t>Persistence of high levels of depression or mania</a:t>
            </a:r>
          </a:p>
          <a:p>
            <a:r>
              <a:rPr lang="en-US" altLang="en-US" dirty="0" smtClean="0"/>
              <a:t>Major depression</a:t>
            </a:r>
            <a:endParaRPr lang="en-US" altLang="en-US" dirty="0"/>
          </a:p>
          <a:p>
            <a:r>
              <a:rPr lang="en-GB" dirty="0" err="1" smtClean="0"/>
              <a:t>Dysthymia</a:t>
            </a:r>
            <a:endParaRPr lang="en-US" altLang="en-US" dirty="0"/>
          </a:p>
          <a:p>
            <a:r>
              <a:rPr lang="en-US" altLang="en-US" dirty="0"/>
              <a:t>Bipolar </a:t>
            </a:r>
            <a:r>
              <a:rPr lang="en-US" altLang="en-US" dirty="0" smtClean="0"/>
              <a:t>disorder</a:t>
            </a:r>
            <a:endParaRPr lang="en-US" alt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GB" dirty="0" smtClean="0"/>
              <a:t>Management of PD</a:t>
            </a:r>
          </a:p>
        </p:txBody>
      </p:sp>
      <p:sp>
        <p:nvSpPr>
          <p:cNvPr id="38915" name="Rectangle 3"/>
          <p:cNvSpPr>
            <a:spLocks noGrp="1" noChangeArrowheads="1"/>
          </p:cNvSpPr>
          <p:nvPr>
            <p:ph type="body" idx="1"/>
          </p:nvPr>
        </p:nvSpPr>
        <p:spPr/>
        <p:txBody>
          <a:bodyPr/>
          <a:lstStyle/>
          <a:p>
            <a:r>
              <a:rPr lang="en-GB" dirty="0" smtClean="0"/>
              <a:t>Balance dopamine and acetylcholine</a:t>
            </a:r>
          </a:p>
          <a:p>
            <a:r>
              <a:rPr lang="en-GB" dirty="0" err="1" smtClean="0"/>
              <a:t>Anticholinergics</a:t>
            </a:r>
            <a:endParaRPr lang="en-GB" dirty="0" smtClean="0"/>
          </a:p>
          <a:p>
            <a:pPr lvl="1"/>
            <a:r>
              <a:rPr lang="en-GB" dirty="0" smtClean="0"/>
              <a:t>treat tremor and salivation</a:t>
            </a:r>
          </a:p>
          <a:p>
            <a:r>
              <a:rPr lang="en-GB" dirty="0" smtClean="0"/>
              <a:t>L-dopa</a:t>
            </a:r>
          </a:p>
          <a:p>
            <a:r>
              <a:rPr lang="en-GB" dirty="0" smtClean="0"/>
              <a:t>Transplantation</a:t>
            </a:r>
          </a:p>
          <a:p>
            <a:r>
              <a:rPr lang="en-GB" dirty="0" smtClean="0"/>
              <a:t>Ventromedial </a:t>
            </a:r>
            <a:r>
              <a:rPr lang="en-GB" dirty="0" err="1" smtClean="0"/>
              <a:t>pallidotomy</a:t>
            </a:r>
            <a:endParaRPr lang="en-GB" dirty="0" smtClean="0"/>
          </a:p>
          <a:p>
            <a:r>
              <a:rPr lang="en-GB" dirty="0" smtClean="0"/>
              <a:t>Thalamic stimulation</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Affective disorders</a:t>
            </a:r>
            <a:endParaRPr lang="en-GB" dirty="0"/>
          </a:p>
        </p:txBody>
      </p:sp>
      <p:pic>
        <p:nvPicPr>
          <p:cNvPr id="6" name="Content Placeholder 5" descr="Affective Disorders.jpeg"/>
          <p:cNvPicPr>
            <a:picLocks noGrp="1" noChangeAspect="1"/>
          </p:cNvPicPr>
          <p:nvPr>
            <p:ph idx="1"/>
          </p:nvPr>
        </p:nvPicPr>
        <p:blipFill>
          <a:blip r:embed="rId2" cstate="print"/>
          <a:stretch>
            <a:fillRect/>
          </a:stretch>
        </p:blipFill>
        <p:spPr>
          <a:xfrm>
            <a:off x="1616869" y="2122488"/>
            <a:ext cx="6819900" cy="3524250"/>
          </a:xfrm>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Schizophrenia</a:t>
            </a:r>
            <a:endParaRPr lang="en-GB" dirty="0"/>
          </a:p>
        </p:txBody>
      </p:sp>
      <p:pic>
        <p:nvPicPr>
          <p:cNvPr id="4" name="Content Placeholder 3" descr="Schizophrenia.jpeg"/>
          <p:cNvPicPr>
            <a:picLocks noGrp="1" noChangeAspect="1"/>
          </p:cNvPicPr>
          <p:nvPr>
            <p:ph idx="1"/>
          </p:nvPr>
        </p:nvPicPr>
        <p:blipFill>
          <a:blip r:embed="rId2" cstate="print"/>
          <a:stretch>
            <a:fillRect/>
          </a:stretch>
        </p:blipFill>
        <p:spPr>
          <a:xfrm>
            <a:off x="1515523" y="1827213"/>
            <a:ext cx="7022592" cy="4114800"/>
          </a:xfrm>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Alzheimer’s disease</a:t>
            </a:r>
            <a:endParaRPr lang="en-GB" dirty="0"/>
          </a:p>
        </p:txBody>
      </p:sp>
      <p:pic>
        <p:nvPicPr>
          <p:cNvPr id="4" name="Content Placeholder 3" descr="Alzheimer's Disease.jpeg"/>
          <p:cNvPicPr>
            <a:picLocks noGrp="1" noChangeAspect="1"/>
          </p:cNvPicPr>
          <p:nvPr>
            <p:ph idx="1"/>
          </p:nvPr>
        </p:nvPicPr>
        <p:blipFill>
          <a:blip r:embed="rId2" cstate="print"/>
          <a:stretch>
            <a:fillRect/>
          </a:stretch>
        </p:blipFill>
        <p:spPr>
          <a:xfrm>
            <a:off x="1370013" y="2188583"/>
            <a:ext cx="7313612" cy="3392060"/>
          </a:xfrm>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Parkinson’s disease</a:t>
            </a:r>
            <a:endParaRPr lang="en-GB" dirty="0"/>
          </a:p>
        </p:txBody>
      </p:sp>
      <p:pic>
        <p:nvPicPr>
          <p:cNvPr id="4" name="Content Placeholder 3" descr="Parkinson's Disease.jpeg"/>
          <p:cNvPicPr>
            <a:picLocks noGrp="1" noChangeAspect="1"/>
          </p:cNvPicPr>
          <p:nvPr>
            <p:ph idx="1"/>
          </p:nvPr>
        </p:nvPicPr>
        <p:blipFill>
          <a:blip r:embed="rId2" cstate="print"/>
          <a:stretch>
            <a:fillRect/>
          </a:stretch>
        </p:blipFill>
        <p:spPr>
          <a:xfrm>
            <a:off x="1370013" y="1888256"/>
            <a:ext cx="7313612" cy="3992713"/>
          </a:xfrm>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r>
              <a:rPr lang="en-GB" dirty="0" smtClean="0"/>
              <a:t>Readings</a:t>
            </a:r>
          </a:p>
        </p:txBody>
      </p:sp>
      <p:sp>
        <p:nvSpPr>
          <p:cNvPr id="34819" name="Content Placeholder 2"/>
          <p:cNvSpPr>
            <a:spLocks noGrp="1"/>
          </p:cNvSpPr>
          <p:nvPr>
            <p:ph idx="1"/>
          </p:nvPr>
        </p:nvSpPr>
        <p:spPr/>
        <p:txBody>
          <a:bodyPr/>
          <a:lstStyle/>
          <a:p>
            <a:pPr eaLnBrk="1" hangingPunct="1"/>
            <a:r>
              <a:rPr lang="en-GB" sz="1400" dirty="0" smtClean="0"/>
              <a:t>Barnes, J. (2011). </a:t>
            </a:r>
            <a:r>
              <a:rPr lang="en-GB" sz="1400" i="1" dirty="0" smtClean="0"/>
              <a:t>Essential Biological Psychology</a:t>
            </a:r>
            <a:r>
              <a:rPr lang="en-GB" sz="1400" dirty="0" smtClean="0"/>
              <a:t> (Chapter 13). London: Sage.</a:t>
            </a:r>
          </a:p>
          <a:p>
            <a:pPr eaLnBrk="1" hangingPunct="1"/>
            <a:endParaRPr lang="en-GB" sz="1400" dirty="0" smtClean="0"/>
          </a:p>
          <a:p>
            <a:pPr eaLnBrk="1" hangingPunct="1"/>
            <a:r>
              <a:rPr lang="en-GB" sz="1400" i="1" dirty="0" smtClean="0"/>
              <a:t>The Essentials</a:t>
            </a:r>
          </a:p>
          <a:p>
            <a:pPr>
              <a:buNone/>
            </a:pPr>
            <a:r>
              <a:rPr lang="en-GB" sz="1400" dirty="0" smtClean="0"/>
              <a:t>	</a:t>
            </a:r>
            <a:r>
              <a:rPr lang="en-GB" sz="1400" dirty="0" err="1" smtClean="0"/>
              <a:t>Isacson</a:t>
            </a:r>
            <a:r>
              <a:rPr lang="en-GB" sz="1400" dirty="0" smtClean="0"/>
              <a:t>, O., </a:t>
            </a:r>
            <a:r>
              <a:rPr lang="en-GB" sz="1400" dirty="0" err="1" smtClean="0"/>
              <a:t>Seo</a:t>
            </a:r>
            <a:r>
              <a:rPr lang="en-GB" sz="1400" dirty="0" smtClean="0"/>
              <a:t>, H., Lin, L., </a:t>
            </a:r>
            <a:r>
              <a:rPr lang="en-GB" sz="1400" dirty="0" err="1" smtClean="0"/>
              <a:t>Albeck</a:t>
            </a:r>
            <a:r>
              <a:rPr lang="en-GB" sz="1400" dirty="0" smtClean="0"/>
              <a:t>, D., &amp; </a:t>
            </a:r>
            <a:r>
              <a:rPr lang="en-GB" sz="1400" dirty="0" err="1" smtClean="0"/>
              <a:t>Granholm</a:t>
            </a:r>
            <a:r>
              <a:rPr lang="en-GB" sz="1400" dirty="0" smtClean="0"/>
              <a:t>, A.C. (2002). Alzheimer's disease and Down's syndrome: roles of APP, </a:t>
            </a:r>
            <a:r>
              <a:rPr lang="en-GB" sz="1400" dirty="0" err="1" smtClean="0"/>
              <a:t>trophic</a:t>
            </a:r>
            <a:r>
              <a:rPr lang="en-GB" sz="1400" dirty="0" smtClean="0"/>
              <a:t> factors and </a:t>
            </a:r>
            <a:r>
              <a:rPr lang="en-GB" sz="1400" dirty="0" err="1" smtClean="0"/>
              <a:t>ACh</a:t>
            </a:r>
            <a:r>
              <a:rPr lang="en-GB" sz="1400" dirty="0" smtClean="0"/>
              <a:t>. </a:t>
            </a:r>
            <a:r>
              <a:rPr lang="en-GB" sz="1400" i="1" dirty="0" smtClean="0"/>
              <a:t>Trends in Neuroscience</a:t>
            </a:r>
            <a:r>
              <a:rPr lang="en-GB" sz="1400" dirty="0" smtClean="0"/>
              <a:t>, 25(2), 79-84.</a:t>
            </a:r>
          </a:p>
          <a:p>
            <a:pPr eaLnBrk="1" hangingPunct="1">
              <a:buNone/>
            </a:pPr>
            <a:endParaRPr lang="en-GB" sz="1400" dirty="0" smtClean="0"/>
          </a:p>
          <a:p>
            <a:pPr eaLnBrk="1" hangingPunct="1"/>
            <a:r>
              <a:rPr lang="en-GB" sz="1400" i="1" dirty="0" smtClean="0"/>
              <a:t>Next Steps</a:t>
            </a:r>
          </a:p>
          <a:p>
            <a:pPr>
              <a:buNone/>
            </a:pPr>
            <a:r>
              <a:rPr lang="en-GB" sz="1400" dirty="0" smtClean="0"/>
              <a:t> 	Schultz, S.H., North, S.W., &amp; Shields, C.G. (2007). Schizophrenia: a review. </a:t>
            </a:r>
            <a:r>
              <a:rPr lang="en-GB" sz="1400" i="1" smtClean="0"/>
              <a:t>American Family </a:t>
            </a:r>
            <a:r>
              <a:rPr lang="en-GB" sz="1400" i="1" dirty="0" smtClean="0"/>
              <a:t>Physician</a:t>
            </a:r>
            <a:r>
              <a:rPr lang="en-GB" sz="1400" dirty="0" smtClean="0"/>
              <a:t>, 75(12), 1821-1829.</a:t>
            </a:r>
          </a:p>
          <a:p>
            <a:pPr eaLnBrk="1" hangingPunct="1">
              <a:buNone/>
            </a:pPr>
            <a:endParaRPr lang="en-GB" sz="1400" dirty="0" smtClean="0">
              <a:ea typeface="+mn-ea"/>
              <a:cs typeface="+mn-cs"/>
            </a:endParaRPr>
          </a:p>
          <a:p>
            <a:pPr eaLnBrk="1" hangingPunct="1"/>
            <a:r>
              <a:rPr lang="en-US" sz="1400" i="1" dirty="0" smtClean="0"/>
              <a:t>Delving Deeper</a:t>
            </a:r>
          </a:p>
          <a:p>
            <a:pPr>
              <a:buNone/>
            </a:pPr>
            <a:r>
              <a:rPr lang="en-GB" sz="1400" dirty="0" smtClean="0"/>
              <a:t>	Lux, V., </a:t>
            </a:r>
            <a:r>
              <a:rPr lang="en-GB" sz="1400" dirty="0" err="1" smtClean="0"/>
              <a:t>Aggen</a:t>
            </a:r>
            <a:r>
              <a:rPr lang="en-GB" sz="1400" dirty="0" smtClean="0"/>
              <a:t>, S.H., &amp; </a:t>
            </a:r>
            <a:r>
              <a:rPr lang="en-GB" sz="1400" dirty="0" err="1" smtClean="0"/>
              <a:t>Kendler</a:t>
            </a:r>
            <a:r>
              <a:rPr lang="en-GB" sz="1400" dirty="0" smtClean="0"/>
              <a:t>, K.S. (2010). The DSM-IV definition of severity of major depression: inter-relationship and validity. </a:t>
            </a:r>
            <a:r>
              <a:rPr lang="en-GB" sz="1400" i="1" dirty="0" smtClean="0"/>
              <a:t>Psychological Medicine</a:t>
            </a:r>
            <a:r>
              <a:rPr lang="en-GB" sz="1400" dirty="0" smtClean="0"/>
              <a:t>, 40(10), 1691-1701.</a:t>
            </a:r>
          </a:p>
          <a:p>
            <a:pPr>
              <a:buNone/>
            </a:pPr>
            <a:endParaRPr lang="en-GB" sz="1400" dirty="0" smtClean="0"/>
          </a:p>
          <a:p>
            <a:pPr>
              <a:buNone/>
            </a:pPr>
            <a:endParaRPr lang="en-GB" sz="1400" dirty="0" smtClean="0"/>
          </a:p>
          <a:p>
            <a:pPr>
              <a:buNone/>
            </a:pPr>
            <a:endParaRPr lang="en-GB" sz="1400" dirty="0" smtClean="0"/>
          </a:p>
          <a:p>
            <a:pPr>
              <a:buNone/>
            </a:pPr>
            <a:endParaRPr lang="en-GB" sz="1400" dirty="0" smtClean="0"/>
          </a:p>
          <a:p>
            <a:pPr>
              <a:buNone/>
            </a:pPr>
            <a:endParaRPr lang="en-GB" sz="1400" dirty="0" smtClean="0"/>
          </a:p>
          <a:p>
            <a:pPr>
              <a:buNone/>
            </a:pPr>
            <a:endParaRPr lang="en-GB" sz="1400" dirty="0" smtClean="0"/>
          </a:p>
          <a:p>
            <a:pPr>
              <a:buNone/>
            </a:pPr>
            <a:endParaRPr lang="en-GB" sz="1400" dirty="0" smtClean="0"/>
          </a:p>
          <a:p>
            <a:pPr>
              <a:buNone/>
            </a:pPr>
            <a:endParaRPr lang="en-GB" sz="1400" dirty="0" smtClean="0"/>
          </a:p>
          <a:p>
            <a:pPr>
              <a:buNone/>
            </a:pPr>
            <a:endParaRPr lang="en-GB" sz="1400" dirty="0" smtClean="0"/>
          </a:p>
          <a:p>
            <a:pPr eaLnBrk="1" hangingPunct="1"/>
            <a:endParaRPr lang="en-US" sz="1400" i="1" dirty="0" smtClean="0"/>
          </a:p>
          <a:p>
            <a:pPr eaLnBrk="1" hangingPunct="1">
              <a:buFont typeface="Wingdings" pitchFamily="2" charset="2"/>
              <a:buNone/>
            </a:pPr>
            <a:r>
              <a:rPr lang="en-US" sz="1400" i="1" dirty="0" smtClean="0"/>
              <a:t>	</a:t>
            </a:r>
            <a:endParaRPr lang="en-GB" sz="1400" dirty="0" smtClean="0"/>
          </a:p>
          <a:p>
            <a:pPr eaLnBrk="1" hangingPunct="1">
              <a:buFont typeface="Wingdings" pitchFamily="2" charset="2"/>
              <a:buNone/>
            </a:pPr>
            <a:endParaRPr lang="en-GB" sz="1400" i="1" dirty="0" smtClean="0"/>
          </a:p>
          <a:p>
            <a:pPr eaLnBrk="1" hangingPunct="1"/>
            <a:endParaRPr lang="en-GB"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dirty="0" smtClean="0"/>
              <a:t>Characteristics of depression</a:t>
            </a:r>
            <a:endParaRPr lang="en-US" altLang="en-US" dirty="0"/>
          </a:p>
        </p:txBody>
      </p:sp>
      <p:sp>
        <p:nvSpPr>
          <p:cNvPr id="11267" name="Rectangle 3"/>
          <p:cNvSpPr>
            <a:spLocks noGrp="1" noChangeArrowheads="1"/>
          </p:cNvSpPr>
          <p:nvPr>
            <p:ph type="body" idx="1"/>
          </p:nvPr>
        </p:nvSpPr>
        <p:spPr/>
        <p:txBody>
          <a:bodyPr/>
          <a:lstStyle/>
          <a:p>
            <a:r>
              <a:rPr lang="en-US" altLang="en-US" sz="1600" dirty="0" smtClean="0"/>
              <a:t>Depressed mood</a:t>
            </a:r>
          </a:p>
          <a:p>
            <a:r>
              <a:rPr lang="en-US" altLang="en-US" sz="1600" dirty="0" smtClean="0"/>
              <a:t>Diminished interest in activities</a:t>
            </a:r>
          </a:p>
          <a:p>
            <a:r>
              <a:rPr lang="en-US" altLang="en-US" sz="1600" dirty="0" smtClean="0"/>
              <a:t>Weight loss</a:t>
            </a:r>
          </a:p>
          <a:p>
            <a:r>
              <a:rPr lang="en-US" altLang="en-US" sz="1600" dirty="0" smtClean="0"/>
              <a:t>Insomnia or </a:t>
            </a:r>
            <a:r>
              <a:rPr lang="en-US" altLang="en-US" sz="1600" dirty="0" err="1" smtClean="0"/>
              <a:t>hypersomnia</a:t>
            </a:r>
            <a:endParaRPr lang="en-US" altLang="en-US" sz="1600" dirty="0" smtClean="0"/>
          </a:p>
          <a:p>
            <a:r>
              <a:rPr lang="en-US" altLang="en-US" sz="1600" dirty="0" smtClean="0"/>
              <a:t>Agitation</a:t>
            </a:r>
          </a:p>
          <a:p>
            <a:r>
              <a:rPr lang="en-US" altLang="en-US" sz="1600" dirty="0" smtClean="0"/>
              <a:t>Psychomotor retardation</a:t>
            </a:r>
          </a:p>
          <a:p>
            <a:r>
              <a:rPr lang="en-US" altLang="en-US" sz="1600" dirty="0" smtClean="0"/>
              <a:t>Fatigue or loss of energy</a:t>
            </a:r>
          </a:p>
          <a:p>
            <a:r>
              <a:rPr lang="en-US" altLang="en-US" sz="1600" dirty="0" smtClean="0"/>
              <a:t>Feelings of worthlessness or guilt</a:t>
            </a:r>
          </a:p>
          <a:p>
            <a:r>
              <a:rPr lang="en-US" altLang="en-US" sz="1600" dirty="0" smtClean="0"/>
              <a:t>Diminished ability to think or concentrate</a:t>
            </a:r>
          </a:p>
          <a:p>
            <a:r>
              <a:rPr lang="en-US" altLang="en-US" sz="1600" dirty="0" smtClean="0"/>
              <a:t>Recurrent thoughts of death, suicidal ideation</a:t>
            </a:r>
            <a:endParaRPr lang="en-US" altLang="en-US"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en-US" dirty="0" smtClean="0"/>
              <a:t>Major depression</a:t>
            </a:r>
            <a:endParaRPr lang="en-US" altLang="en-US" dirty="0"/>
          </a:p>
        </p:txBody>
      </p:sp>
      <p:sp>
        <p:nvSpPr>
          <p:cNvPr id="13315" name="Rectangle 3"/>
          <p:cNvSpPr>
            <a:spLocks noGrp="1" noChangeArrowheads="1"/>
          </p:cNvSpPr>
          <p:nvPr>
            <p:ph type="body" idx="1"/>
          </p:nvPr>
        </p:nvSpPr>
        <p:spPr/>
        <p:txBody>
          <a:bodyPr/>
          <a:lstStyle/>
          <a:p>
            <a:r>
              <a:rPr lang="en-US" altLang="en-US" sz="2000" dirty="0" smtClean="0"/>
              <a:t>Depressed mood of 2 or more weeks</a:t>
            </a:r>
          </a:p>
          <a:p>
            <a:r>
              <a:rPr lang="en-US" altLang="en-US" sz="2000" dirty="0" smtClean="0"/>
              <a:t>May last several weeks to 6 months</a:t>
            </a:r>
          </a:p>
          <a:p>
            <a:r>
              <a:rPr lang="en-US" altLang="en-US" sz="2000" dirty="0" smtClean="0"/>
              <a:t>50% will experience another episode within 2 years</a:t>
            </a:r>
          </a:p>
          <a:p>
            <a:r>
              <a:rPr lang="en-US" altLang="en-US" sz="2000" dirty="0" err="1" smtClean="0"/>
              <a:t>Dysthymia</a:t>
            </a:r>
            <a:endParaRPr lang="en-US" altLang="en-US" sz="2000" dirty="0" smtClean="0"/>
          </a:p>
          <a:p>
            <a:pPr lvl="1"/>
            <a:r>
              <a:rPr lang="en-US" altLang="en-US" sz="2000" dirty="0" smtClean="0"/>
              <a:t>Depression with less intense symptoms</a:t>
            </a:r>
          </a:p>
          <a:p>
            <a:pPr lvl="1"/>
            <a:r>
              <a:rPr lang="en-US" altLang="en-US" sz="2000" dirty="0" smtClean="0"/>
              <a:t>A kind of low-level chronic depression</a:t>
            </a:r>
          </a:p>
          <a:p>
            <a:pPr lvl="1"/>
            <a:r>
              <a:rPr lang="en-US" altLang="en-US" sz="2000" dirty="0" smtClean="0"/>
              <a:t>Less debilitating than major depression</a:t>
            </a:r>
          </a:p>
          <a:p>
            <a:pPr lvl="1"/>
            <a:r>
              <a:rPr lang="en-GB" sz="2000" dirty="0" smtClean="0"/>
              <a:t>May be considered to be a personality trait rather than a recognized condition</a:t>
            </a:r>
          </a:p>
          <a:p>
            <a:pPr lvl="1"/>
            <a:endParaRPr lang="en-US" alt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081725" y="351148"/>
            <a:ext cx="7772400" cy="1143000"/>
          </a:xfrm>
        </p:spPr>
        <p:txBody>
          <a:bodyPr/>
          <a:lstStyle/>
          <a:p>
            <a:r>
              <a:rPr lang="en-US" altLang="en-US" dirty="0"/>
              <a:t>Mania</a:t>
            </a:r>
          </a:p>
        </p:txBody>
      </p:sp>
      <p:sp>
        <p:nvSpPr>
          <p:cNvPr id="14339" name="Rectangle 3"/>
          <p:cNvSpPr>
            <a:spLocks noGrp="1" noChangeArrowheads="1"/>
          </p:cNvSpPr>
          <p:nvPr>
            <p:ph type="body" idx="1"/>
          </p:nvPr>
        </p:nvSpPr>
        <p:spPr>
          <a:xfrm>
            <a:off x="912043" y="2133600"/>
            <a:ext cx="7772400" cy="4724400"/>
          </a:xfrm>
        </p:spPr>
        <p:txBody>
          <a:bodyPr/>
          <a:lstStyle/>
          <a:p>
            <a:pPr>
              <a:lnSpc>
                <a:spcPct val="90000"/>
              </a:lnSpc>
            </a:pPr>
            <a:r>
              <a:rPr lang="en-US" altLang="en-US" sz="2400" dirty="0"/>
              <a:t>Elevated, expansive or irritable mood </a:t>
            </a:r>
          </a:p>
          <a:p>
            <a:pPr>
              <a:lnSpc>
                <a:spcPct val="90000"/>
              </a:lnSpc>
            </a:pPr>
            <a:r>
              <a:rPr lang="en-US" altLang="en-US" sz="2400" dirty="0"/>
              <a:t>Inflated self-esteem or grandiosity</a:t>
            </a:r>
          </a:p>
          <a:p>
            <a:pPr>
              <a:lnSpc>
                <a:spcPct val="90000"/>
              </a:lnSpc>
            </a:pPr>
            <a:r>
              <a:rPr lang="en-US" altLang="en-US" sz="2400" dirty="0" smtClean="0"/>
              <a:t>Increased or pressured speech</a:t>
            </a:r>
          </a:p>
          <a:p>
            <a:pPr>
              <a:lnSpc>
                <a:spcPct val="90000"/>
              </a:lnSpc>
            </a:pPr>
            <a:r>
              <a:rPr lang="en-US" altLang="en-US" sz="2400" dirty="0" smtClean="0"/>
              <a:t>Decreased </a:t>
            </a:r>
            <a:r>
              <a:rPr lang="en-US" altLang="en-US" sz="2400" dirty="0"/>
              <a:t>need for sleep</a:t>
            </a:r>
          </a:p>
          <a:p>
            <a:pPr>
              <a:lnSpc>
                <a:spcPct val="90000"/>
              </a:lnSpc>
            </a:pPr>
            <a:r>
              <a:rPr lang="en-US" altLang="en-US" sz="2400" dirty="0" smtClean="0"/>
              <a:t>Distractibility</a:t>
            </a:r>
          </a:p>
          <a:p>
            <a:pPr>
              <a:lnSpc>
                <a:spcPct val="90000"/>
              </a:lnSpc>
            </a:pPr>
            <a:r>
              <a:rPr lang="en-US" altLang="en-US" sz="2400" dirty="0" smtClean="0"/>
              <a:t>Increased activity or psychomotor agitation</a:t>
            </a:r>
          </a:p>
          <a:p>
            <a:pPr>
              <a:lnSpc>
                <a:spcPct val="90000"/>
              </a:lnSpc>
            </a:pPr>
            <a:r>
              <a:rPr lang="en-US" altLang="en-US" sz="2400" dirty="0" smtClean="0"/>
              <a:t>Flight </a:t>
            </a:r>
            <a:r>
              <a:rPr lang="en-US" altLang="en-US" sz="2400" dirty="0"/>
              <a:t>of ideas or thoughts</a:t>
            </a:r>
          </a:p>
          <a:p>
            <a:pPr>
              <a:lnSpc>
                <a:spcPct val="90000"/>
              </a:lnSpc>
            </a:pPr>
            <a:r>
              <a:rPr lang="en-US" altLang="en-US" sz="2400" dirty="0" smtClean="0"/>
              <a:t>Excessive </a:t>
            </a:r>
            <a:r>
              <a:rPr lang="en-US" altLang="en-US" sz="2400" dirty="0"/>
              <a:t>involvement in </a:t>
            </a:r>
            <a:r>
              <a:rPr lang="en-US" altLang="en-US" sz="2400" dirty="0" smtClean="0"/>
              <a:t>high-risk </a:t>
            </a:r>
            <a:r>
              <a:rPr lang="en-US" altLang="en-US" sz="2400" dirty="0"/>
              <a:t>activities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dirty="0" smtClean="0"/>
              <a:t>Bipolar disorder &amp; </a:t>
            </a:r>
            <a:r>
              <a:rPr lang="en-US" altLang="en-US" dirty="0" err="1" smtClean="0"/>
              <a:t>cyclothymia</a:t>
            </a:r>
            <a:endParaRPr lang="en-US" altLang="en-US" dirty="0"/>
          </a:p>
        </p:txBody>
      </p:sp>
      <p:sp>
        <p:nvSpPr>
          <p:cNvPr id="15363" name="Rectangle 3"/>
          <p:cNvSpPr>
            <a:spLocks noGrp="1" noChangeArrowheads="1"/>
          </p:cNvSpPr>
          <p:nvPr>
            <p:ph type="body" idx="1"/>
          </p:nvPr>
        </p:nvSpPr>
        <p:spPr/>
        <p:txBody>
          <a:bodyPr/>
          <a:lstStyle/>
          <a:p>
            <a:r>
              <a:rPr lang="en-US" altLang="en-US" dirty="0" smtClean="0"/>
              <a:t>Bipolar disorder</a:t>
            </a:r>
          </a:p>
          <a:p>
            <a:pPr lvl="1"/>
            <a:r>
              <a:rPr lang="en-US" altLang="en-US" dirty="0" smtClean="0"/>
              <a:t>Fluctuating manic and depressive moods</a:t>
            </a:r>
          </a:p>
          <a:p>
            <a:pPr lvl="1"/>
            <a:r>
              <a:rPr lang="en-US" altLang="en-US" dirty="0" smtClean="0"/>
              <a:t>Around 1% of population has BD</a:t>
            </a:r>
          </a:p>
          <a:p>
            <a:r>
              <a:rPr lang="en-US" altLang="en-US" dirty="0" err="1" smtClean="0"/>
              <a:t>Cyclothymia</a:t>
            </a:r>
            <a:endParaRPr lang="en-US" altLang="en-US" dirty="0" smtClean="0"/>
          </a:p>
          <a:p>
            <a:pPr lvl="1"/>
            <a:r>
              <a:rPr lang="en-US" altLang="en-US" dirty="0" smtClean="0"/>
              <a:t>Similar but less intense</a:t>
            </a:r>
          </a:p>
          <a:p>
            <a:pPr lvl="1"/>
            <a:r>
              <a:rPr lang="en-US" altLang="en-US" dirty="0" smtClean="0"/>
              <a:t>Symptoms present for at least 2 years </a:t>
            </a:r>
            <a:r>
              <a:rPr lang="en-GB" dirty="0" smtClean="0"/>
              <a:t>(1 or more years in children and adolescents) </a:t>
            </a:r>
            <a:endParaRPr lang="en-US" altLang="en-US" dirty="0"/>
          </a:p>
        </p:txBody>
      </p:sp>
    </p:spTree>
  </p:cSld>
  <p:clrMapOvr>
    <a:masterClrMapping/>
  </p:clrMapOvr>
</p:sld>
</file>

<file path=ppt/theme/theme1.xml><?xml version="1.0" encoding="utf-8"?>
<a:theme xmlns:a="http://schemas.openxmlformats.org/drawingml/2006/main" name="Theme1">
  <a:themeElements>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fontScheme name="Eclips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lip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Eclip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Eclip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Eclip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Eclip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Eclip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Eclip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p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4088</TotalTime>
  <Words>2169</Words>
  <Application>Microsoft Office PowerPoint</Application>
  <PresentationFormat>On-screen Show (4:3)</PresentationFormat>
  <Paragraphs>382</Paragraphs>
  <Slides>55</Slides>
  <Notes>18</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Theme1</vt:lpstr>
      <vt:lpstr>Chapter 13</vt:lpstr>
      <vt:lpstr>Affect disorders</vt:lpstr>
      <vt:lpstr> DSM-IV</vt:lpstr>
      <vt:lpstr> DSM-IV</vt:lpstr>
      <vt:lpstr>Affective disorders</vt:lpstr>
      <vt:lpstr>Characteristics of depression</vt:lpstr>
      <vt:lpstr>Major depression</vt:lpstr>
      <vt:lpstr>Mania</vt:lpstr>
      <vt:lpstr>Bipolar disorder &amp; cyclothymia</vt:lpstr>
      <vt:lpstr>Causes of affective disorders</vt:lpstr>
      <vt:lpstr>Causes of affective disorders: neurochemistry</vt:lpstr>
      <vt:lpstr>Neuroanatomy of depression</vt:lpstr>
      <vt:lpstr>HPA system</vt:lpstr>
      <vt:lpstr>A biochemical depression marker</vt:lpstr>
      <vt:lpstr>Treatment of affective disorders</vt:lpstr>
      <vt:lpstr>Symptoms of schizophrenia</vt:lpstr>
      <vt:lpstr>Course of schizophrenic disorder</vt:lpstr>
      <vt:lpstr>The biochemistry of schizophrenia</vt:lpstr>
      <vt:lpstr>The biochemistry of schizophrenia</vt:lpstr>
      <vt:lpstr>NMDA and glutamate hypothesis </vt:lpstr>
      <vt:lpstr>Risk factors of schizophrenia</vt:lpstr>
      <vt:lpstr>Risk factors of schizophrenia</vt:lpstr>
      <vt:lpstr>Brain damage and schizophrenia</vt:lpstr>
      <vt:lpstr>Neurological disorders</vt:lpstr>
      <vt:lpstr>The neurological examination</vt:lpstr>
      <vt:lpstr>Dementia: Alzheimer’s disease</vt:lpstr>
      <vt:lpstr>Dementia</vt:lpstr>
      <vt:lpstr>Symptoms of dementia</vt:lpstr>
      <vt:lpstr>The three As of dementia</vt:lpstr>
      <vt:lpstr>Stages of Alzheimer’s</vt:lpstr>
      <vt:lpstr>Classification of Alzheimer’s disease</vt:lpstr>
      <vt:lpstr>Neurotransmitters and the ACh hypothesis</vt:lpstr>
      <vt:lpstr>Beta amyloid hypothesis</vt:lpstr>
      <vt:lpstr>What causes amyloids?</vt:lpstr>
      <vt:lpstr>Amyloid preprotein (APP) gene</vt:lpstr>
      <vt:lpstr>Beta amyloid hypothesis</vt:lpstr>
      <vt:lpstr>The tau hypothesis</vt:lpstr>
      <vt:lpstr>Presenilin 1 gene</vt:lpstr>
      <vt:lpstr>Presenilin 2 gene</vt:lpstr>
      <vt:lpstr>Apolipoproteine E gene</vt:lpstr>
      <vt:lpstr>ApoE gene</vt:lpstr>
      <vt:lpstr> Other risk factors</vt:lpstr>
      <vt:lpstr>Parkinson’s disease (PD)</vt:lpstr>
      <vt:lpstr>Symptoms of PD</vt:lpstr>
      <vt:lpstr>Assessment scales</vt:lpstr>
      <vt:lpstr>Causes of PD </vt:lpstr>
      <vt:lpstr>Neural structures involved in PD</vt:lpstr>
      <vt:lpstr>Pathology of PD </vt:lpstr>
      <vt:lpstr>PD circuity</vt:lpstr>
      <vt:lpstr>Management of PD</vt:lpstr>
      <vt:lpstr>Affective disorders</vt:lpstr>
      <vt:lpstr>Schizophrenia</vt:lpstr>
      <vt:lpstr>Alzheimer’s disease</vt:lpstr>
      <vt:lpstr>Parkinson’s disease</vt:lpstr>
      <vt:lpstr>Readings</vt:lpstr>
    </vt:vector>
  </TitlesOfParts>
  <Company>MESH Computers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dc:title>
  <dc:creator>Barnes</dc:creator>
  <cp:lastModifiedBy>Sarah</cp:lastModifiedBy>
  <cp:revision>254</cp:revision>
  <dcterms:created xsi:type="dcterms:W3CDTF">2011-03-24T11:56:42Z</dcterms:created>
  <dcterms:modified xsi:type="dcterms:W3CDTF">2013-01-04T10:09:30Z</dcterms:modified>
</cp:coreProperties>
</file>