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sldIdLst>
    <p:sldId id="256" r:id="rId2"/>
    <p:sldId id="771" r:id="rId3"/>
    <p:sldId id="772" r:id="rId4"/>
    <p:sldId id="773" r:id="rId5"/>
    <p:sldId id="782" r:id="rId6"/>
    <p:sldId id="783" r:id="rId7"/>
    <p:sldId id="784" r:id="rId8"/>
    <p:sldId id="785" r:id="rId9"/>
    <p:sldId id="786" r:id="rId10"/>
    <p:sldId id="789" r:id="rId11"/>
    <p:sldId id="788" r:id="rId12"/>
    <p:sldId id="802" r:id="rId13"/>
    <p:sldId id="803" r:id="rId14"/>
    <p:sldId id="792" r:id="rId15"/>
    <p:sldId id="801" r:id="rId16"/>
    <p:sldId id="794" r:id="rId17"/>
    <p:sldId id="795" r:id="rId18"/>
    <p:sldId id="796" r:id="rId19"/>
    <p:sldId id="797" r:id="rId20"/>
    <p:sldId id="804" r:id="rId21"/>
    <p:sldId id="799" r:id="rId22"/>
    <p:sldId id="805" r:id="rId23"/>
    <p:sldId id="798" r:id="rId24"/>
    <p:sldId id="808" r:id="rId25"/>
    <p:sldId id="806" r:id="rId26"/>
    <p:sldId id="809" r:id="rId27"/>
    <p:sldId id="813" r:id="rId28"/>
    <p:sldId id="810" r:id="rId29"/>
    <p:sldId id="811" r:id="rId30"/>
    <p:sldId id="817" r:id="rId31"/>
    <p:sldId id="818" r:id="rId32"/>
    <p:sldId id="836" r:id="rId33"/>
    <p:sldId id="820" r:id="rId34"/>
    <p:sldId id="821" r:id="rId35"/>
    <p:sldId id="838" r:id="rId36"/>
    <p:sldId id="837" r:id="rId37"/>
    <p:sldId id="825" r:id="rId38"/>
    <p:sldId id="829" r:id="rId39"/>
    <p:sldId id="828" r:id="rId40"/>
    <p:sldId id="839" r:id="rId41"/>
    <p:sldId id="840" r:id="rId42"/>
    <p:sldId id="815" r:id="rId43"/>
    <p:sldId id="842" r:id="rId44"/>
    <p:sldId id="843" r:id="rId45"/>
    <p:sldId id="851" r:id="rId46"/>
    <p:sldId id="844" r:id="rId47"/>
    <p:sldId id="845" r:id="rId48"/>
    <p:sldId id="847" r:id="rId49"/>
    <p:sldId id="848" r:id="rId50"/>
    <p:sldId id="850" r:id="rId51"/>
    <p:sldId id="768" r:id="rId52"/>
    <p:sldId id="852" r:id="rId53"/>
    <p:sldId id="853" r:id="rId54"/>
    <p:sldId id="854" r:id="rId55"/>
    <p:sldId id="672"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478" autoAdjust="0"/>
  </p:normalViewPr>
  <p:slideViewPr>
    <p:cSldViewPr snapToGrid="0">
      <p:cViewPr varScale="1">
        <p:scale>
          <a:sx n="95" d="100"/>
          <a:sy n="95" d="100"/>
        </p:scale>
        <p:origin x="-20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BCF970-6833-4B50-A0C0-121238D367E4}" type="datetimeFigureOut">
              <a:rPr lang="en-GB" smtClean="0"/>
              <a:pPr/>
              <a:t>04/01/2013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CC8CE2-4EC9-43A8-851C-B48A97B0B3C7}" type="slidenum">
              <a:rPr lang="en-GB" smtClean="0"/>
              <a:pPr/>
              <a:t>‹#›</a:t>
            </a:fld>
            <a:endParaRPr lang="en-GB"/>
          </a:p>
        </p:txBody>
      </p:sp>
    </p:spTree>
    <p:extLst>
      <p:ext uri="{BB962C8B-B14F-4D97-AF65-F5344CB8AC3E}">
        <p14:creationId xmlns:p14="http://schemas.microsoft.com/office/powerpoint/2010/main" val="1955270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3E5994-AC6A-4141-B963-56D1EFF11233}" type="slidenum">
              <a:rPr lang="en-US" altLang="en-US"/>
              <a:pPr/>
              <a:t>5</a:t>
            </a:fld>
            <a:endParaRPr lang="en-US" alt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939A8D-772E-4FFB-9FDD-AFAB00DFA7A8}" type="slidenum">
              <a:rPr lang="en-US" altLang="en-US"/>
              <a:pPr/>
              <a:t>16</a:t>
            </a:fld>
            <a:endParaRPr lang="en-US" alt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5D0F58-CAC7-42BC-8548-72315AD47354}" type="slidenum">
              <a:rPr lang="en-US" altLang="en-US"/>
              <a:pPr/>
              <a:t>17</a:t>
            </a:fld>
            <a:endParaRPr lang="en-US" alt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6DA90A-2D94-4778-B470-2114D01F3994}" type="slidenum">
              <a:rPr lang="en-US" altLang="en-US"/>
              <a:pPr/>
              <a:t>18</a:t>
            </a:fld>
            <a:endParaRPr lang="en-US" alt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7DBD81-3D19-4FEF-9933-E750A20105DC}" type="slidenum">
              <a:rPr lang="en-US" altLang="en-US"/>
              <a:pPr/>
              <a:t>19</a:t>
            </a:fld>
            <a:endParaRPr lang="en-US" alt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F06521-CA7C-47BD-A1BA-92C815BE6185}" type="slidenum">
              <a:rPr lang="en-US" altLang="en-US"/>
              <a:pPr/>
              <a:t>21</a:t>
            </a:fld>
            <a:endParaRPr lang="en-US" alt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BCC8CE2-4EC9-43A8-851C-B48A97B0B3C7}" type="slidenum">
              <a:rPr lang="en-GB" smtClean="0"/>
              <a:pPr/>
              <a:t>22</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272BD2-BE63-49BF-9E78-DC400F55B1D2}" type="slidenum">
              <a:rPr lang="en-US" altLang="en-US"/>
              <a:pPr/>
              <a:t>23</a:t>
            </a:fld>
            <a:endParaRPr lang="en-US" alt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BCC8CE2-4EC9-43A8-851C-B48A97B0B3C7}" type="slidenum">
              <a:rPr lang="en-GB" smtClean="0"/>
              <a:pPr/>
              <a:t>48</a:t>
            </a:fld>
            <a:endParaRPr lang="en-GB"/>
          </a:p>
        </p:txBody>
      </p:sp>
    </p:spTree>
    <p:extLst>
      <p:ext uri="{BB962C8B-B14F-4D97-AF65-F5344CB8AC3E}">
        <p14:creationId xmlns:p14="http://schemas.microsoft.com/office/powerpoint/2010/main" val="14459910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BCC8CE2-4EC9-43A8-851C-B48A97B0B3C7}" type="slidenum">
              <a:rPr lang="en-GB" smtClean="0"/>
              <a:pPr/>
              <a:t>55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E06668-7609-461C-BF86-E0FFFD4722B0}" type="slidenum">
              <a:rPr lang="en-US" altLang="en-US"/>
              <a:pPr/>
              <a:t>6</a:t>
            </a:fld>
            <a:endParaRPr lang="en-US" alt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6D4CC-24C5-4B4B-865D-586EEFE5347A}" type="slidenum">
              <a:rPr lang="en-US" altLang="en-US"/>
              <a:pPr/>
              <a:t>7</a:t>
            </a:fld>
            <a:endParaRPr lang="en-US" alt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5E90B2-8D9C-47B0-A825-BBFCC2661044}" type="slidenum">
              <a:rPr lang="en-US" altLang="en-US"/>
              <a:pPr/>
              <a:t>8</a:t>
            </a:fld>
            <a:endParaRPr lang="en-US" alt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61CB47-74EE-4650-9585-5A015610E481}" type="slidenum">
              <a:rPr lang="en-US" altLang="en-US"/>
              <a:pPr/>
              <a:t>9</a:t>
            </a:fld>
            <a:endParaRPr lang="en-US" alt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CBCB87-A391-4BFF-85E4-1E44EC866FA8}" type="slidenum">
              <a:rPr lang="en-US" altLang="en-US"/>
              <a:pPr/>
              <a:t>10</a:t>
            </a:fld>
            <a:endParaRPr lang="en-US" alt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F0551A-19AB-4E33-BC19-40F7009D1F28}" type="slidenum">
              <a:rPr lang="en-US" altLang="en-US"/>
              <a:pPr/>
              <a:t>11</a:t>
            </a:fld>
            <a:endParaRPr lang="en-US" alt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BCC8CE2-4EC9-43A8-851C-B48A97B0B3C7}" type="slidenum">
              <a:rPr lang="en-GB" smtClean="0"/>
              <a:pPr/>
              <a:t>12</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D30DF6-93B4-4F9D-B4EB-5389135EBD24}" type="slidenum">
              <a:rPr lang="en-US" altLang="en-US"/>
              <a:pPr/>
              <a:t>14</a:t>
            </a:fld>
            <a:endParaRPr lang="en-US" alt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222625" y="304800"/>
            <a:ext cx="11909425" cy="4724400"/>
            <a:chOff x="-2030" y="192"/>
            <a:chExt cx="7502" cy="2976"/>
          </a:xfrm>
        </p:grpSpPr>
        <p:sp>
          <p:nvSpPr>
            <p:cNvPr id="819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endParaRPr lang="en-GB"/>
            </a:p>
          </p:txBody>
        </p:sp>
        <p:sp>
          <p:nvSpPr>
            <p:cNvPr id="819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eaLnBrk="1" hangingPunct="1"/>
              <a:endParaRPr lang="en-GB" sz="2400">
                <a:latin typeface="Times New Roman" pitchFamily="18" charset="0"/>
              </a:endParaRPr>
            </a:p>
          </p:txBody>
        </p:sp>
        <p:sp>
          <p:nvSpPr>
            <p:cNvPr id="819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eaLnBrk="1" hangingPunct="1"/>
              <a:endParaRPr lang="en-GB">
                <a:latin typeface="Arial" charset="0"/>
              </a:endParaRPr>
            </a:p>
          </p:txBody>
        </p:sp>
      </p:grpSp>
      <p:sp>
        <p:nvSpPr>
          <p:cNvPr id="8198" name="Rectangle 6"/>
          <p:cNvSpPr>
            <a:spLocks noGrp="1" noChangeArrowheads="1"/>
          </p:cNvSpPr>
          <p:nvPr>
            <p:ph type="ctrTitle"/>
          </p:nvPr>
        </p:nvSpPr>
        <p:spPr>
          <a:xfrm>
            <a:off x="1443038" y="985838"/>
            <a:ext cx="7239000" cy="1444625"/>
          </a:xfrm>
        </p:spPr>
        <p:txBody>
          <a:bodyPr/>
          <a:lstStyle>
            <a:lvl1pPr>
              <a:defRPr sz="4000"/>
            </a:lvl1pPr>
          </a:lstStyle>
          <a:p>
            <a:r>
              <a:rPr lang="en-US" smtClean="0"/>
              <a:t>Click to edit Master title style</a:t>
            </a:r>
            <a:endParaRPr lang="en-US"/>
          </a:p>
        </p:txBody>
      </p:sp>
      <p:sp>
        <p:nvSpPr>
          <p:cNvPr id="8199"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smtClean="0"/>
              <a:t>Click to edit Master subtitle style</a:t>
            </a:r>
            <a:endParaRPr lang="en-US"/>
          </a:p>
        </p:txBody>
      </p:sp>
      <p:sp>
        <p:nvSpPr>
          <p:cNvPr id="8200" name="Rectangle 8"/>
          <p:cNvSpPr>
            <a:spLocks noGrp="1" noChangeArrowheads="1"/>
          </p:cNvSpPr>
          <p:nvPr>
            <p:ph type="dt" sz="half" idx="2"/>
          </p:nvPr>
        </p:nvSpPr>
        <p:spPr/>
        <p:txBody>
          <a:bodyPr/>
          <a:lstStyle>
            <a:lvl1pPr>
              <a:defRPr/>
            </a:lvl1pPr>
          </a:lstStyle>
          <a:p>
            <a:fld id="{155C6A93-BBB9-4F3E-86CC-09A735E9A6C7}" type="datetimeFigureOut">
              <a:rPr lang="en-GB" smtClean="0"/>
              <a:pPr/>
              <a:t>04/01/2013</a:t>
            </a:fld>
            <a:endParaRPr lang="en-GB"/>
          </a:p>
        </p:txBody>
      </p:sp>
      <p:sp>
        <p:nvSpPr>
          <p:cNvPr id="8201" name="Rectangle 9"/>
          <p:cNvSpPr>
            <a:spLocks noGrp="1" noChangeArrowheads="1"/>
          </p:cNvSpPr>
          <p:nvPr>
            <p:ph type="ftr" sz="quarter" idx="3"/>
          </p:nvPr>
        </p:nvSpPr>
        <p:spPr/>
        <p:txBody>
          <a:bodyPr/>
          <a:lstStyle>
            <a:lvl1pPr>
              <a:defRPr/>
            </a:lvl1pPr>
          </a:lstStyle>
          <a:p>
            <a:endParaRPr lang="en-GB"/>
          </a:p>
        </p:txBody>
      </p:sp>
      <p:sp>
        <p:nvSpPr>
          <p:cNvPr id="8202" name="Rectangle 10"/>
          <p:cNvSpPr>
            <a:spLocks noGrp="1" noChangeArrowheads="1"/>
          </p:cNvSpPr>
          <p:nvPr>
            <p:ph type="sldNum" sz="quarter" idx="4"/>
          </p:nvPr>
        </p:nvSpPr>
        <p:spPr/>
        <p:txBody>
          <a:bodyPr/>
          <a:lstStyle>
            <a:lvl1pPr>
              <a:defRPr/>
            </a:lvl1pPr>
          </a:lstStyle>
          <a:p>
            <a:fld id="{35DA3421-4D78-4EBB-B9F9-C747D415C00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155C6A93-BBB9-4F3E-86CC-09A735E9A6C7}" type="datetimeFigureOut">
              <a:rPr lang="en-GB" smtClean="0"/>
              <a:pPr/>
              <a:t>04/01/2013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5DA3421-4D78-4EBB-B9F9-C747D415C00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155C6A93-BBB9-4F3E-86CC-09A735E9A6C7}" type="datetimeFigureOut">
              <a:rPr lang="en-GB" smtClean="0"/>
              <a:pPr/>
              <a:t>04/01/2013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5DA3421-4D78-4EBB-B9F9-C747D415C009}"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370013" y="301625"/>
            <a:ext cx="7313612" cy="5640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a:xfrm>
            <a:off x="457200" y="6248400"/>
            <a:ext cx="2133600" cy="457200"/>
          </a:xfrm>
        </p:spPr>
        <p:txBody>
          <a:bodyPr/>
          <a:lstStyle>
            <a:lvl1pPr>
              <a:defRPr/>
            </a:lvl1pPr>
          </a:lstStyle>
          <a:p>
            <a:fld id="{155C6A93-BBB9-4F3E-86CC-09A735E9A6C7}" type="datetimeFigureOut">
              <a:rPr lang="en-GB" smtClean="0"/>
              <a:pPr/>
              <a:t>04/01/2013</a:t>
            </a:fld>
            <a:endParaRPr lang="en-GB"/>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GB"/>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fld id="{35DA3421-4D78-4EBB-B9F9-C747D415C009}"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1370013" y="1827213"/>
            <a:ext cx="3579812"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1370013" y="3960813"/>
            <a:ext cx="3579812"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half" idx="3"/>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Date Placeholder 5"/>
          <p:cNvSpPr>
            <a:spLocks noGrp="1"/>
          </p:cNvSpPr>
          <p:nvPr>
            <p:ph type="dt" sz="half" idx="10"/>
          </p:nvPr>
        </p:nvSpPr>
        <p:spPr>
          <a:xfrm>
            <a:off x="457200" y="6248400"/>
            <a:ext cx="2133600" cy="457200"/>
          </a:xfrm>
        </p:spPr>
        <p:txBody>
          <a:bodyPr/>
          <a:lstStyle>
            <a:lvl1pPr>
              <a:defRPr/>
            </a:lvl1pPr>
          </a:lstStyle>
          <a:p>
            <a:fld id="{155C6A93-BBB9-4F3E-86CC-09A735E9A6C7}" type="datetimeFigureOut">
              <a:rPr lang="en-GB" smtClean="0"/>
              <a:pPr/>
              <a:t>04/01/2013</a:t>
            </a:fld>
            <a:endParaRPr lang="en-GB"/>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GB"/>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fld id="{35DA3421-4D78-4EBB-B9F9-C747D415C009}"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8400"/>
            <a:ext cx="2133600" cy="457200"/>
          </a:xfrm>
        </p:spPr>
        <p:txBody>
          <a:bodyPr/>
          <a:lstStyle>
            <a:lvl1pPr>
              <a:defRPr/>
            </a:lvl1pPr>
          </a:lstStyle>
          <a:p>
            <a:fld id="{155C6A93-BBB9-4F3E-86CC-09A735E9A6C7}" type="datetimeFigureOut">
              <a:rPr lang="en-GB" smtClean="0"/>
              <a:pPr/>
              <a:t>04/01/2013</a:t>
            </a:fld>
            <a:endParaRPr lang="en-GB"/>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GB"/>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35DA3421-4D78-4EBB-B9F9-C747D415C00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155C6A93-BBB9-4F3E-86CC-09A735E9A6C7}" type="datetimeFigureOut">
              <a:rPr lang="en-GB" smtClean="0"/>
              <a:pPr/>
              <a:t>04/01/2013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5DA3421-4D78-4EBB-B9F9-C747D415C00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55C6A93-BBB9-4F3E-86CC-09A735E9A6C7}" type="datetimeFigureOut">
              <a:rPr lang="en-GB" smtClean="0"/>
              <a:pPr/>
              <a:t>04/01/2013</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5DA3421-4D78-4EBB-B9F9-C747D415C00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155C6A93-BBB9-4F3E-86CC-09A735E9A6C7}" type="datetimeFigureOut">
              <a:rPr lang="en-GB" smtClean="0"/>
              <a:pPr/>
              <a:t>04/01/2013</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35DA3421-4D78-4EBB-B9F9-C747D415C00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155C6A93-BBB9-4F3E-86CC-09A735E9A6C7}" type="datetimeFigureOut">
              <a:rPr lang="en-GB" smtClean="0"/>
              <a:pPr/>
              <a:t>04/01/2013</a:t>
            </a:fld>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35DA3421-4D78-4EBB-B9F9-C747D415C00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155C6A93-BBB9-4F3E-86CC-09A735E9A6C7}" type="datetimeFigureOut">
              <a:rPr lang="en-GB" smtClean="0"/>
              <a:pPr/>
              <a:t>04/01/2013</a:t>
            </a:fld>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35DA3421-4D78-4EBB-B9F9-C747D415C00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55C6A93-BBB9-4F3E-86CC-09A735E9A6C7}" type="datetimeFigureOut">
              <a:rPr lang="en-GB" smtClean="0"/>
              <a:pPr/>
              <a:t>04/01/2013</a:t>
            </a:fld>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35DA3421-4D78-4EBB-B9F9-C747D415C00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55C6A93-BBB9-4F3E-86CC-09A735E9A6C7}" type="datetimeFigureOut">
              <a:rPr lang="en-GB" smtClean="0"/>
              <a:pPr/>
              <a:t>04/01/2013</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35DA3421-4D78-4EBB-B9F9-C747D415C00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55C6A93-BBB9-4F3E-86CC-09A735E9A6C7}" type="datetimeFigureOut">
              <a:rPr lang="en-GB" smtClean="0"/>
              <a:pPr/>
              <a:t>04/01/2013</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35DA3421-4D78-4EBB-B9F9-C747D415C00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3238500" y="0"/>
            <a:ext cx="11925300" cy="3810000"/>
            <a:chOff x="-2040" y="0"/>
            <a:chExt cx="7512" cy="2400"/>
          </a:xfrm>
        </p:grpSpPr>
        <p:sp>
          <p:nvSpPr>
            <p:cNvPr id="7171"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eaLnBrk="1" hangingPunct="1"/>
              <a:endParaRPr lang="en-GB" sz="2400">
                <a:latin typeface="Times New Roman" pitchFamily="18" charset="0"/>
              </a:endParaRPr>
            </a:p>
          </p:txBody>
        </p:sp>
        <p:sp>
          <p:nvSpPr>
            <p:cNvPr id="7172"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eaLnBrk="1" hangingPunct="1"/>
              <a:endParaRPr lang="en-GB">
                <a:latin typeface="Arial" charset="0"/>
              </a:endParaRPr>
            </a:p>
          </p:txBody>
        </p:sp>
        <p:sp>
          <p:nvSpPr>
            <p:cNvPr id="7173"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endParaRPr lang="en-GB"/>
            </a:p>
          </p:txBody>
        </p:sp>
      </p:grpSp>
      <p:sp>
        <p:nvSpPr>
          <p:cNvPr id="7174"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75"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6"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fld id="{155C6A93-BBB9-4F3E-86CC-09A735E9A6C7}" type="datetimeFigureOut">
              <a:rPr lang="en-GB" smtClean="0"/>
              <a:pPr/>
              <a:t>04/01/2013</a:t>
            </a:fld>
            <a:endParaRPr lang="en-GB"/>
          </a:p>
        </p:txBody>
      </p:sp>
      <p:sp>
        <p:nvSpPr>
          <p:cNvPr id="7177"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GB"/>
          </a:p>
        </p:txBody>
      </p:sp>
      <p:sp>
        <p:nvSpPr>
          <p:cNvPr id="7178"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35DA3421-4D78-4EBB-B9F9-C747D415C00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charset="0"/>
        </a:defRPr>
      </a:lvl2pPr>
      <a:lvl3pPr algn="l" rtl="0" eaLnBrk="1" fontAlgn="base" hangingPunct="1">
        <a:spcBef>
          <a:spcPct val="0"/>
        </a:spcBef>
        <a:spcAft>
          <a:spcPct val="0"/>
        </a:spcAft>
        <a:defRPr sz="3600">
          <a:solidFill>
            <a:schemeClr val="tx2"/>
          </a:solidFill>
          <a:latin typeface="Arial" charset="0"/>
        </a:defRPr>
      </a:lvl3pPr>
      <a:lvl4pPr algn="l" rtl="0" eaLnBrk="1" fontAlgn="base" hangingPunct="1">
        <a:spcBef>
          <a:spcPct val="0"/>
        </a:spcBef>
        <a:spcAft>
          <a:spcPct val="0"/>
        </a:spcAft>
        <a:defRPr sz="3600">
          <a:solidFill>
            <a:schemeClr val="tx2"/>
          </a:solidFill>
          <a:latin typeface="Arial" charset="0"/>
        </a:defRPr>
      </a:lvl4pPr>
      <a:lvl5pPr algn="l" rtl="0" eaLnBrk="1" fontAlgn="base" hangingPunct="1">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1" fontAlgn="base" hangingPunct="1">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37.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Chapter 13</a:t>
            </a:r>
            <a:endParaRPr lang="en-GB" dirty="0"/>
          </a:p>
        </p:txBody>
      </p:sp>
      <p:sp>
        <p:nvSpPr>
          <p:cNvPr id="3" name="Subtitle 2"/>
          <p:cNvSpPr>
            <a:spLocks noGrp="1"/>
          </p:cNvSpPr>
          <p:nvPr>
            <p:ph type="subTitle" idx="1"/>
          </p:nvPr>
        </p:nvSpPr>
        <p:spPr/>
        <p:txBody>
          <a:bodyPr/>
          <a:lstStyle/>
          <a:p>
            <a:r>
              <a:rPr lang="en-GB" dirty="0" smtClean="0"/>
              <a:t>Biological Basis of Behaviour Disorders</a:t>
            </a:r>
          </a:p>
          <a:p>
            <a:endParaRPr lang="en-GB"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dirty="0" smtClean="0"/>
              <a:t>Causes of affective disorders</a:t>
            </a:r>
            <a:endParaRPr lang="en-US" altLang="en-US" dirty="0"/>
          </a:p>
        </p:txBody>
      </p:sp>
      <p:sp>
        <p:nvSpPr>
          <p:cNvPr id="18435" name="Rectangle 3"/>
          <p:cNvSpPr>
            <a:spLocks noGrp="1" noChangeArrowheads="1"/>
          </p:cNvSpPr>
          <p:nvPr>
            <p:ph type="body" idx="1"/>
          </p:nvPr>
        </p:nvSpPr>
        <p:spPr/>
        <p:txBody>
          <a:bodyPr/>
          <a:lstStyle/>
          <a:p>
            <a:r>
              <a:rPr lang="en-US" altLang="en-US" dirty="0" smtClean="0"/>
              <a:t>Genetics </a:t>
            </a:r>
          </a:p>
          <a:p>
            <a:pPr lvl="1"/>
            <a:r>
              <a:rPr lang="en-US" altLang="en-US" dirty="0" smtClean="0"/>
              <a:t>Concordance rate in identical twins much higher than in fraternal twins</a:t>
            </a:r>
          </a:p>
          <a:p>
            <a:pPr lvl="1"/>
            <a:r>
              <a:rPr lang="en-US" altLang="en-US" dirty="0" smtClean="0"/>
              <a:t>Bipolar – rate of 50-100% in MZ twins</a:t>
            </a:r>
          </a:p>
          <a:p>
            <a:pPr lvl="1"/>
            <a:r>
              <a:rPr lang="en-US" altLang="en-US" dirty="0" smtClean="0"/>
              <a:t>Depression – 50% in MZ twins</a:t>
            </a:r>
          </a:p>
          <a:p>
            <a:pPr lvl="1"/>
            <a:r>
              <a:rPr lang="en-US" altLang="en-US" dirty="0" smtClean="0"/>
              <a:t>Estimated genetic contribution to be 5 times higher for bipolar than for depression</a:t>
            </a:r>
          </a:p>
          <a:p>
            <a:pPr lvl="1"/>
            <a:r>
              <a:rPr lang="en-US" altLang="en-US" dirty="0" smtClean="0"/>
              <a:t>Many genes implicated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dirty="0" smtClean="0"/>
              <a:t>Causes of affective disorders: neurochemistry</a:t>
            </a:r>
            <a:endParaRPr lang="en-US" altLang="en-US" dirty="0"/>
          </a:p>
        </p:txBody>
      </p:sp>
      <p:sp>
        <p:nvSpPr>
          <p:cNvPr id="17411" name="Rectangle 3"/>
          <p:cNvSpPr>
            <a:spLocks noGrp="1" noChangeArrowheads="1"/>
          </p:cNvSpPr>
          <p:nvPr>
            <p:ph type="body" idx="1"/>
          </p:nvPr>
        </p:nvSpPr>
        <p:spPr/>
        <p:txBody>
          <a:bodyPr/>
          <a:lstStyle/>
          <a:p>
            <a:r>
              <a:rPr lang="en-GB" sz="1800" dirty="0" smtClean="0"/>
              <a:t>Disrupted neurotransmitter systems in the locus </a:t>
            </a:r>
            <a:r>
              <a:rPr lang="en-GB" sz="1800" dirty="0" err="1" smtClean="0"/>
              <a:t>coeruleus</a:t>
            </a:r>
            <a:r>
              <a:rPr lang="en-GB" sz="1800" dirty="0" smtClean="0"/>
              <a:t> (noradrenaline) (Leonard, 1997) and 5HT systems (</a:t>
            </a:r>
            <a:r>
              <a:rPr lang="en-GB" sz="1800" dirty="0" err="1" smtClean="0"/>
              <a:t>Arranz</a:t>
            </a:r>
            <a:r>
              <a:rPr lang="en-GB" sz="1800" dirty="0" smtClean="0"/>
              <a:t> et al., 1994)</a:t>
            </a:r>
            <a:endParaRPr lang="en-US" altLang="en-US" sz="1800" dirty="0" smtClean="0"/>
          </a:p>
          <a:p>
            <a:r>
              <a:rPr lang="en-US" altLang="en-US" sz="1800" dirty="0" smtClean="0"/>
              <a:t>Major depression – lower serotonin &amp; norepinephrine metabolite</a:t>
            </a:r>
          </a:p>
          <a:p>
            <a:pPr lvl="1"/>
            <a:r>
              <a:rPr lang="en-GB" sz="1800" dirty="0" smtClean="0"/>
              <a:t>Low levels of a serotonin metabolite (5-HIAA) have been found in individuals with major depression and recently linked to a greater suicide risk (Mann et al., 1999) </a:t>
            </a:r>
            <a:endParaRPr lang="en-US" altLang="en-US" sz="1800" dirty="0" smtClean="0"/>
          </a:p>
          <a:p>
            <a:pPr lvl="1"/>
            <a:r>
              <a:rPr lang="en-GB" sz="1800" dirty="0" smtClean="0"/>
              <a:t>low levels of a noradrenaline metabolite (MHPG) have been found in the cerebral spinal fluid of major depressive individuals (Maas et al., 1974)</a:t>
            </a:r>
            <a:endParaRPr lang="en-US"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Neuroanatomy</a:t>
            </a:r>
            <a:r>
              <a:rPr lang="en-GB" dirty="0" smtClean="0"/>
              <a:t> of depression</a:t>
            </a:r>
            <a:endParaRPr lang="en-GB" dirty="0"/>
          </a:p>
        </p:txBody>
      </p:sp>
      <p:sp>
        <p:nvSpPr>
          <p:cNvPr id="5" name="Content Placeholder 4"/>
          <p:cNvSpPr>
            <a:spLocks noGrp="1"/>
          </p:cNvSpPr>
          <p:nvPr>
            <p:ph idx="1"/>
          </p:nvPr>
        </p:nvSpPr>
        <p:spPr/>
        <p:txBody>
          <a:bodyPr/>
          <a:lstStyle/>
          <a:p>
            <a:r>
              <a:rPr lang="en-GB" sz="2000" dirty="0" smtClean="0"/>
              <a:t>Reduced grey matter in the prefrontal cortex (Haldane &amp; </a:t>
            </a:r>
            <a:r>
              <a:rPr lang="en-GB" sz="2000" dirty="0" err="1" smtClean="0"/>
              <a:t>Frangou</a:t>
            </a:r>
            <a:r>
              <a:rPr lang="en-GB" sz="2000" dirty="0" smtClean="0"/>
              <a:t>, 2004)</a:t>
            </a:r>
          </a:p>
          <a:p>
            <a:r>
              <a:rPr lang="en-GB" sz="2000" dirty="0" smtClean="0"/>
              <a:t>Reduction in the grey matter ventral to the beginning of the corpus callosum (</a:t>
            </a:r>
            <a:r>
              <a:rPr lang="en-GB" sz="2000" dirty="0" err="1" smtClean="0"/>
              <a:t>Drevets</a:t>
            </a:r>
            <a:r>
              <a:rPr lang="en-GB" sz="2000" dirty="0" smtClean="0"/>
              <a:t>, </a:t>
            </a:r>
            <a:r>
              <a:rPr lang="en-GB" sz="2000" dirty="0" err="1" smtClean="0"/>
              <a:t>Ongur</a:t>
            </a:r>
            <a:r>
              <a:rPr lang="en-GB" sz="2000" dirty="0" smtClean="0"/>
              <a:t>, &amp; Price, 1998)</a:t>
            </a:r>
          </a:p>
          <a:p>
            <a:r>
              <a:rPr lang="en-GB" sz="2000" dirty="0" smtClean="0"/>
              <a:t>Underlying pathology of limbic system (</a:t>
            </a:r>
            <a:r>
              <a:rPr lang="en-GB" sz="2000" dirty="0" err="1" smtClean="0"/>
              <a:t>Soares</a:t>
            </a:r>
            <a:r>
              <a:rPr lang="en-GB" sz="2000" dirty="0" smtClean="0"/>
              <a:t> &amp; Mann, 1997)</a:t>
            </a:r>
          </a:p>
          <a:p>
            <a:r>
              <a:rPr lang="en-GB" sz="2000" dirty="0" smtClean="0"/>
              <a:t>Temporal abnormalities</a:t>
            </a:r>
          </a:p>
          <a:p>
            <a:r>
              <a:rPr lang="en-GB" sz="2000" dirty="0" smtClean="0"/>
              <a:t>Seasonal Affective Disorder (SAD) is one manifestation of problems linked with the </a:t>
            </a:r>
            <a:r>
              <a:rPr lang="en-GB" sz="2000" dirty="0" err="1" smtClean="0"/>
              <a:t>suprachiasmatic</a:t>
            </a:r>
            <a:r>
              <a:rPr lang="en-GB" sz="2000" dirty="0" smtClean="0"/>
              <a:t> nucleus (SCN) (Howland, 2009)</a:t>
            </a:r>
            <a:endParaRPr lang="en-GB"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HPA system</a:t>
            </a:r>
            <a:endParaRPr lang="en-GB" dirty="0"/>
          </a:p>
        </p:txBody>
      </p:sp>
      <p:sp>
        <p:nvSpPr>
          <p:cNvPr id="3" name="Content Placeholder 2"/>
          <p:cNvSpPr>
            <a:spLocks noGrp="1"/>
          </p:cNvSpPr>
          <p:nvPr>
            <p:ph idx="1"/>
          </p:nvPr>
        </p:nvSpPr>
        <p:spPr/>
        <p:txBody>
          <a:bodyPr/>
          <a:lstStyle/>
          <a:p>
            <a:r>
              <a:rPr lang="en-GB" sz="2800" dirty="0" smtClean="0"/>
              <a:t>Hyperactivity of the adrenal gland, which is more associated with symptoms of major depression – see Chapter 10</a:t>
            </a:r>
          </a:p>
          <a:p>
            <a:r>
              <a:rPr lang="en-GB" sz="2800" dirty="0" smtClean="0"/>
              <a:t>Dexamethasone suppression test, which tests for excessive amounts of cortisol in depressive individuals (</a:t>
            </a:r>
            <a:r>
              <a:rPr lang="en-GB" sz="2800" dirty="0" err="1" smtClean="0"/>
              <a:t>Kalin</a:t>
            </a:r>
            <a:r>
              <a:rPr lang="en-GB" sz="2800" dirty="0" smtClean="0"/>
              <a:t> et al., 1981)</a:t>
            </a:r>
            <a:endParaRPr lang="en-GB"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dirty="0" smtClean="0"/>
              <a:t>A biochemical depression marker</a:t>
            </a:r>
            <a:endParaRPr lang="en-US" altLang="en-US" dirty="0"/>
          </a:p>
        </p:txBody>
      </p:sp>
      <p:sp>
        <p:nvSpPr>
          <p:cNvPr id="21507" name="Rectangle 3"/>
          <p:cNvSpPr>
            <a:spLocks noGrp="1" noChangeArrowheads="1"/>
          </p:cNvSpPr>
          <p:nvPr>
            <p:ph sz="half" idx="1"/>
          </p:nvPr>
        </p:nvSpPr>
        <p:spPr>
          <a:xfrm>
            <a:off x="1040074" y="1808360"/>
            <a:ext cx="3918423" cy="4114800"/>
          </a:xfrm>
        </p:spPr>
        <p:txBody>
          <a:bodyPr/>
          <a:lstStyle/>
          <a:p>
            <a:r>
              <a:rPr lang="en-US" altLang="en-US" sz="2000" dirty="0" err="1" smtClean="0"/>
              <a:t>Hypercortisolism</a:t>
            </a:r>
            <a:r>
              <a:rPr lang="en-US" altLang="en-US" sz="2000" dirty="0" smtClean="0"/>
              <a:t> – in many with major depressions</a:t>
            </a:r>
          </a:p>
          <a:p>
            <a:pPr lvl="1"/>
            <a:r>
              <a:rPr lang="en-US" altLang="en-US" sz="2000" dirty="0" smtClean="0"/>
              <a:t>Elevated corticotrophin releasing hormone – hypothalamic dysfunction </a:t>
            </a:r>
          </a:p>
          <a:p>
            <a:pPr lvl="1"/>
            <a:r>
              <a:rPr lang="en-US" altLang="en-US" sz="2000" dirty="0" smtClean="0"/>
              <a:t>Results in elevated ACTH secretion from pituitary</a:t>
            </a:r>
          </a:p>
          <a:p>
            <a:pPr lvl="1"/>
            <a:r>
              <a:rPr lang="en-US" altLang="en-US" sz="2000" dirty="0" smtClean="0"/>
              <a:t>Then abnormally high </a:t>
            </a:r>
            <a:r>
              <a:rPr lang="en-US" altLang="en-US" sz="2000" dirty="0" err="1" smtClean="0"/>
              <a:t>cortisol</a:t>
            </a:r>
            <a:r>
              <a:rPr lang="en-US" altLang="en-US" sz="2000" dirty="0" smtClean="0"/>
              <a:t> secretion from adrenal cortex</a:t>
            </a:r>
            <a:endParaRPr lang="en-US" altLang="en-US" sz="2000" dirty="0"/>
          </a:p>
        </p:txBody>
      </p:sp>
      <p:pic>
        <p:nvPicPr>
          <p:cNvPr id="21509" name="Picture 5" descr="15.7_465.gif                                                   000116F6Macintosh HD                   B3FADD55:"/>
          <p:cNvPicPr>
            <a:picLocks noChangeAspect="1" noChangeArrowheads="1"/>
          </p:cNvPicPr>
          <p:nvPr/>
        </p:nvPicPr>
        <p:blipFill>
          <a:blip r:embed="rId3" cstate="print"/>
          <a:srcRect/>
          <a:stretch>
            <a:fillRect/>
          </a:stretch>
        </p:blipFill>
        <p:spPr bwMode="auto">
          <a:xfrm>
            <a:off x="5173744" y="2186314"/>
            <a:ext cx="3263245" cy="3734504"/>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Treatment of affective disorders</a:t>
            </a:r>
            <a:endParaRPr lang="en-GB" dirty="0"/>
          </a:p>
        </p:txBody>
      </p:sp>
      <p:sp>
        <p:nvSpPr>
          <p:cNvPr id="3" name="Content Placeholder 2"/>
          <p:cNvSpPr>
            <a:spLocks noGrp="1"/>
          </p:cNvSpPr>
          <p:nvPr>
            <p:ph idx="1"/>
          </p:nvPr>
        </p:nvSpPr>
        <p:spPr/>
        <p:txBody>
          <a:bodyPr/>
          <a:lstStyle/>
          <a:p>
            <a:pPr lvl="1"/>
            <a:r>
              <a:rPr lang="en-GB" sz="1600" dirty="0" smtClean="0"/>
              <a:t>The two main treatments are talking therapies, such as counselling, and antidepressant medicines </a:t>
            </a:r>
          </a:p>
          <a:p>
            <a:pPr lvl="1"/>
            <a:r>
              <a:rPr lang="en-US" altLang="en-US" sz="1600" dirty="0" smtClean="0"/>
              <a:t>Medication </a:t>
            </a:r>
          </a:p>
          <a:p>
            <a:pPr lvl="1"/>
            <a:r>
              <a:rPr lang="en-US" altLang="en-US" sz="1600" dirty="0" smtClean="0"/>
              <a:t>Tricyclic compounds and MAO inhibitors</a:t>
            </a:r>
          </a:p>
          <a:p>
            <a:pPr lvl="2"/>
            <a:r>
              <a:rPr lang="en-US" altLang="en-US" sz="1600" dirty="0" smtClean="0"/>
              <a:t>Tricyclic compounds increase norepinephrine (interfere with re-uptake)</a:t>
            </a:r>
          </a:p>
          <a:p>
            <a:pPr lvl="2"/>
            <a:r>
              <a:rPr lang="en-US" altLang="en-US" sz="1600" dirty="0" smtClean="0"/>
              <a:t>MAO inhibitors increase by preventing breakdown</a:t>
            </a:r>
          </a:p>
          <a:p>
            <a:pPr lvl="1"/>
            <a:r>
              <a:rPr lang="en-US" altLang="en-US" sz="1600" dirty="0" smtClean="0"/>
              <a:t>Selective serotonin re-uptake inhibitor (SSRI)</a:t>
            </a:r>
          </a:p>
          <a:p>
            <a:pPr lvl="2"/>
            <a:r>
              <a:rPr lang="en-US" altLang="en-US" sz="1600" dirty="0" smtClean="0"/>
              <a:t>Prozac &amp; Zoloft</a:t>
            </a:r>
          </a:p>
          <a:p>
            <a:pPr lvl="2"/>
            <a:r>
              <a:rPr lang="en-US" altLang="en-US" sz="1600" dirty="0" smtClean="0"/>
              <a:t>Have more predictable effects and less side-effects</a:t>
            </a:r>
          </a:p>
          <a:p>
            <a:pPr lvl="1"/>
            <a:r>
              <a:rPr lang="en-US" altLang="en-US" sz="1600" dirty="0" smtClean="0"/>
              <a:t>Lithium – reduces norepinephrine levels – reduces mania</a:t>
            </a:r>
          </a:p>
          <a:p>
            <a:pPr lvl="1"/>
            <a:r>
              <a:rPr lang="en-GB" sz="1600" dirty="0" smtClean="0"/>
              <a:t>Therapies include cognitive behavioural therapy (CBT) and psychodynamic psychotherapy (</a:t>
            </a:r>
            <a:r>
              <a:rPr lang="en-GB" sz="1600" dirty="0" err="1" smtClean="0"/>
              <a:t>Peng</a:t>
            </a:r>
            <a:r>
              <a:rPr lang="en-GB" sz="1600" dirty="0" smtClean="0"/>
              <a:t> et al., 2009)</a:t>
            </a:r>
            <a:endParaRPr lang="en-US" altLang="en-US" sz="16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dirty="0" smtClean="0"/>
              <a:t>Symptoms of schizophrenia</a:t>
            </a:r>
            <a:endParaRPr lang="en-US" altLang="en-US" dirty="0"/>
          </a:p>
        </p:txBody>
      </p:sp>
      <p:sp>
        <p:nvSpPr>
          <p:cNvPr id="23555" name="Rectangle 3"/>
          <p:cNvSpPr>
            <a:spLocks noGrp="1" noChangeArrowheads="1"/>
          </p:cNvSpPr>
          <p:nvPr>
            <p:ph type="body" idx="1"/>
          </p:nvPr>
        </p:nvSpPr>
        <p:spPr/>
        <p:txBody>
          <a:bodyPr/>
          <a:lstStyle/>
          <a:p>
            <a:pPr lvl="0"/>
            <a:r>
              <a:rPr lang="en-GB" sz="2000" dirty="0" smtClean="0"/>
              <a:t>Auditory hallucinations:</a:t>
            </a:r>
          </a:p>
          <a:p>
            <a:pPr lvl="1"/>
            <a:r>
              <a:rPr lang="en-GB" sz="2000" dirty="0" smtClean="0"/>
              <a:t>Hearing thoughts spoken aloud</a:t>
            </a:r>
          </a:p>
          <a:p>
            <a:pPr lvl="1"/>
            <a:r>
              <a:rPr lang="en-GB" sz="2000" dirty="0" smtClean="0"/>
              <a:t>Hearing voices referring to himself/herself, made in the third person</a:t>
            </a:r>
          </a:p>
          <a:p>
            <a:pPr lvl="1"/>
            <a:r>
              <a:rPr lang="en-GB" sz="2000" dirty="0" smtClean="0"/>
              <a:t>Auditory hallucinations in the form of a commentary</a:t>
            </a:r>
          </a:p>
          <a:p>
            <a:pPr lvl="0"/>
            <a:r>
              <a:rPr lang="en-GB" sz="2000" dirty="0" smtClean="0"/>
              <a:t>Thought withdrawal, insertion and interruption</a:t>
            </a:r>
          </a:p>
          <a:p>
            <a:pPr lvl="0"/>
            <a:r>
              <a:rPr lang="en-GB" sz="2000" dirty="0" smtClean="0"/>
              <a:t>Thought broadcasting</a:t>
            </a:r>
          </a:p>
          <a:p>
            <a:pPr lvl="0"/>
            <a:r>
              <a:rPr lang="en-GB" sz="2000" dirty="0" smtClean="0"/>
              <a:t>Somatic hallucinations</a:t>
            </a:r>
          </a:p>
          <a:p>
            <a:pPr lvl="0"/>
            <a:r>
              <a:rPr lang="en-GB" sz="2000" dirty="0" smtClean="0"/>
              <a:t>Delusional perception</a:t>
            </a:r>
          </a:p>
          <a:p>
            <a:pPr lvl="0"/>
            <a:r>
              <a:rPr lang="en-GB" sz="2000" dirty="0" smtClean="0"/>
              <a:t>Feelings or actions experienced as made or influenced by external agents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z="3300" dirty="0"/>
              <a:t>Course of </a:t>
            </a:r>
            <a:r>
              <a:rPr lang="en-US" altLang="en-US" sz="3300" dirty="0" smtClean="0"/>
              <a:t>schizophrenic disorder</a:t>
            </a:r>
            <a:endParaRPr lang="en-US" altLang="en-US" dirty="0"/>
          </a:p>
        </p:txBody>
      </p:sp>
      <p:sp>
        <p:nvSpPr>
          <p:cNvPr id="24579" name="Rectangle 3"/>
          <p:cNvSpPr>
            <a:spLocks noGrp="1" noChangeArrowheads="1"/>
          </p:cNvSpPr>
          <p:nvPr>
            <p:ph type="body" idx="1"/>
          </p:nvPr>
        </p:nvSpPr>
        <p:spPr/>
        <p:txBody>
          <a:bodyPr/>
          <a:lstStyle/>
          <a:p>
            <a:r>
              <a:rPr lang="en-US" altLang="en-US" sz="2400" dirty="0"/>
              <a:t>Three </a:t>
            </a:r>
            <a:r>
              <a:rPr lang="en-US" altLang="en-US" sz="2400" dirty="0" smtClean="0"/>
              <a:t>stages</a:t>
            </a:r>
            <a:endParaRPr lang="en-US" altLang="en-US" sz="2400" dirty="0"/>
          </a:p>
          <a:p>
            <a:pPr lvl="1"/>
            <a:r>
              <a:rPr lang="en-US" altLang="en-US" sz="2400" dirty="0"/>
              <a:t>Prodromal phase </a:t>
            </a:r>
            <a:r>
              <a:rPr lang="en-US" altLang="en-US" sz="2400" dirty="0" smtClean="0"/>
              <a:t>– social </a:t>
            </a:r>
            <a:r>
              <a:rPr lang="en-US" altLang="en-US" sz="2400" dirty="0"/>
              <a:t>withdrawal</a:t>
            </a:r>
          </a:p>
          <a:p>
            <a:pPr lvl="1"/>
            <a:r>
              <a:rPr lang="en-US" altLang="en-US" sz="2400" dirty="0"/>
              <a:t>Active phase </a:t>
            </a:r>
            <a:r>
              <a:rPr lang="en-US" altLang="en-US" sz="2400" dirty="0" smtClean="0"/>
              <a:t>– acute </a:t>
            </a:r>
            <a:r>
              <a:rPr lang="en-US" altLang="en-US" sz="2400" dirty="0"/>
              <a:t>symptoms</a:t>
            </a:r>
          </a:p>
          <a:p>
            <a:pPr lvl="1"/>
            <a:r>
              <a:rPr lang="en-US" altLang="en-US" sz="2400" dirty="0"/>
              <a:t>Residual phase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dirty="0" smtClean="0"/>
              <a:t>The biochemistry of schizophrenia</a:t>
            </a:r>
            <a:endParaRPr lang="en-US" altLang="en-US" dirty="0"/>
          </a:p>
        </p:txBody>
      </p:sp>
      <p:sp>
        <p:nvSpPr>
          <p:cNvPr id="25603" name="Rectangle 3"/>
          <p:cNvSpPr>
            <a:spLocks noGrp="1" noChangeArrowheads="1"/>
          </p:cNvSpPr>
          <p:nvPr>
            <p:ph type="body" idx="1"/>
          </p:nvPr>
        </p:nvSpPr>
        <p:spPr/>
        <p:txBody>
          <a:bodyPr/>
          <a:lstStyle/>
          <a:p>
            <a:r>
              <a:rPr lang="en-GB" sz="2800" dirty="0" smtClean="0"/>
              <a:t>Dopamine is classified as a catecholamine neurotransmitter and is a precursor of adrenaline and noradrenaline </a:t>
            </a:r>
          </a:p>
          <a:p>
            <a:r>
              <a:rPr lang="en-US" altLang="en-US" sz="2800" dirty="0" err="1" smtClean="0"/>
              <a:t>Mesocortical</a:t>
            </a:r>
            <a:r>
              <a:rPr lang="en-US" altLang="en-US" sz="2800" dirty="0" smtClean="0"/>
              <a:t>  dopamine system – disturbed function</a:t>
            </a:r>
          </a:p>
          <a:p>
            <a:pPr lvl="1"/>
            <a:r>
              <a:rPr lang="en-US" altLang="en-US" sz="2800" dirty="0" smtClean="0"/>
              <a:t>Ventral </a:t>
            </a:r>
            <a:r>
              <a:rPr lang="en-US" altLang="en-US" sz="2800" dirty="0" err="1" smtClean="0"/>
              <a:t>tegmentum</a:t>
            </a:r>
            <a:r>
              <a:rPr lang="en-US" altLang="en-US" sz="2800" dirty="0" smtClean="0"/>
              <a:t> to frontal cortex</a:t>
            </a:r>
            <a:endParaRPr lang="en-US" alt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dirty="0" smtClean="0"/>
              <a:t>The biochemistry of schizophrenia</a:t>
            </a:r>
            <a:endParaRPr lang="en-US" altLang="en-US" dirty="0"/>
          </a:p>
        </p:txBody>
      </p:sp>
      <p:sp>
        <p:nvSpPr>
          <p:cNvPr id="27651" name="Rectangle 3"/>
          <p:cNvSpPr>
            <a:spLocks noGrp="1" noChangeArrowheads="1"/>
          </p:cNvSpPr>
          <p:nvPr>
            <p:ph sz="half" idx="1"/>
          </p:nvPr>
        </p:nvSpPr>
        <p:spPr/>
        <p:txBody>
          <a:bodyPr/>
          <a:lstStyle/>
          <a:p>
            <a:r>
              <a:rPr lang="en-US" altLang="en-US" sz="1600" dirty="0" smtClean="0"/>
              <a:t>Dopamine hypothesis of schizophrenia</a:t>
            </a:r>
          </a:p>
          <a:p>
            <a:pPr lvl="1"/>
            <a:r>
              <a:rPr lang="en-US" altLang="en-US" sz="1600" dirty="0" smtClean="0"/>
              <a:t>Excess or increased sensitivity to dopamine</a:t>
            </a:r>
          </a:p>
          <a:p>
            <a:r>
              <a:rPr lang="en-US" altLang="en-US" sz="1600" dirty="0" smtClean="0"/>
              <a:t>Amphetamine &amp; cocaine – increase dopamine activity and produce schizophrenic symptoms</a:t>
            </a:r>
          </a:p>
          <a:p>
            <a:r>
              <a:rPr lang="en-US" altLang="en-US" sz="1600" dirty="0" smtClean="0"/>
              <a:t>Chlorpromazine acts as dopamine antagonist </a:t>
            </a:r>
          </a:p>
          <a:p>
            <a:pPr lvl="1"/>
            <a:r>
              <a:rPr lang="en-US" altLang="en-US" sz="1600" dirty="0" smtClean="0"/>
              <a:t>Blocks postsynaptic receptor sites</a:t>
            </a:r>
          </a:p>
          <a:p>
            <a:pPr lvl="1"/>
            <a:r>
              <a:rPr lang="en-US" altLang="en-US" sz="1600" dirty="0" smtClean="0"/>
              <a:t>Shown to bind to D2 dopamine receptor sites</a:t>
            </a:r>
          </a:p>
        </p:txBody>
      </p:sp>
      <p:sp>
        <p:nvSpPr>
          <p:cNvPr id="7" name="Content Placeholder 6"/>
          <p:cNvSpPr>
            <a:spLocks noGrp="1"/>
          </p:cNvSpPr>
          <p:nvPr>
            <p:ph sz="half" idx="2"/>
          </p:nvPr>
        </p:nvSpPr>
        <p:spPr/>
        <p:txBody>
          <a:bodyPr/>
          <a:lstStyle/>
          <a:p>
            <a:endParaRPr lang="en-GB"/>
          </a:p>
        </p:txBody>
      </p:sp>
      <p:pic>
        <p:nvPicPr>
          <p:cNvPr id="27652" name="Picture 4" descr="&#10;15.10_469.gif                                                  000116F6Macintosh HD                   B3FADD55:"/>
          <p:cNvPicPr>
            <a:picLocks noChangeAspect="1" noChangeArrowheads="1"/>
          </p:cNvPicPr>
          <p:nvPr/>
        </p:nvPicPr>
        <p:blipFill>
          <a:blip r:embed="rId3" cstate="print"/>
          <a:srcRect/>
          <a:stretch>
            <a:fillRect/>
          </a:stretch>
        </p:blipFill>
        <p:spPr bwMode="auto">
          <a:xfrm>
            <a:off x="5513110" y="2433118"/>
            <a:ext cx="3181013" cy="326067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Affect disorders</a:t>
            </a:r>
            <a:endParaRPr lang="en-GB" dirty="0"/>
          </a:p>
        </p:txBody>
      </p:sp>
      <p:sp>
        <p:nvSpPr>
          <p:cNvPr id="5" name="Content Placeholder 4"/>
          <p:cNvSpPr>
            <a:spLocks noGrp="1"/>
          </p:cNvSpPr>
          <p:nvPr>
            <p:ph idx="1"/>
          </p:nvPr>
        </p:nvSpPr>
        <p:spPr/>
        <p:txBody>
          <a:bodyPr/>
          <a:lstStyle/>
          <a:p>
            <a:r>
              <a:rPr lang="en-GB" sz="2000" i="1" dirty="0" smtClean="0"/>
              <a:t>Diagnostic and Statistical Manual of Mental Disorders</a:t>
            </a:r>
            <a:r>
              <a:rPr lang="en-GB" sz="2000" dirty="0" smtClean="0"/>
              <a:t> (4th </a:t>
            </a:r>
            <a:r>
              <a:rPr lang="en-GB" sz="2000" dirty="0" err="1" smtClean="0"/>
              <a:t>edn</a:t>
            </a:r>
            <a:r>
              <a:rPr lang="en-GB" sz="2000" dirty="0" smtClean="0"/>
              <a:t>), known as the DSM-IV. </a:t>
            </a:r>
          </a:p>
          <a:p>
            <a:r>
              <a:rPr lang="en-GB" sz="2000" dirty="0" smtClean="0"/>
              <a:t>It assesses five dimensions:</a:t>
            </a:r>
          </a:p>
          <a:p>
            <a:pPr lvl="1"/>
            <a:r>
              <a:rPr lang="en-GB" sz="2000" dirty="0" smtClean="0"/>
              <a:t>Axis I: Clinical Syndromes</a:t>
            </a:r>
          </a:p>
          <a:p>
            <a:pPr lvl="1"/>
            <a:r>
              <a:rPr lang="en-GB" sz="2000" dirty="0" smtClean="0"/>
              <a:t>Axis II: Developmental Disorders and Personality Disorders </a:t>
            </a:r>
          </a:p>
          <a:p>
            <a:pPr lvl="1"/>
            <a:r>
              <a:rPr lang="en-GB" sz="2000" dirty="0" smtClean="0"/>
              <a:t>Axis III: General Medical Conditions </a:t>
            </a:r>
          </a:p>
          <a:p>
            <a:pPr lvl="1"/>
            <a:r>
              <a:rPr lang="en-GB" sz="2000" dirty="0" smtClean="0"/>
              <a:t>Axis IV: Severity of Psychosocial Stressors</a:t>
            </a:r>
          </a:p>
          <a:p>
            <a:pPr lvl="1"/>
            <a:r>
              <a:rPr lang="en-GB" sz="2000" dirty="0" smtClean="0"/>
              <a:t>Axis V: Global Assessment of Highest Level of Functioning</a:t>
            </a:r>
          </a:p>
          <a:p>
            <a:pPr>
              <a:buNone/>
            </a:pPr>
            <a:endParaRPr lang="en-GB" dirty="0" smtClean="0"/>
          </a:p>
          <a:p>
            <a:endParaRPr lang="en-GB"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NMDA and glutamate hypothesis </a:t>
            </a:r>
            <a:endParaRPr lang="en-GB" dirty="0"/>
          </a:p>
        </p:txBody>
      </p:sp>
      <p:sp>
        <p:nvSpPr>
          <p:cNvPr id="6" name="Content Placeholder 5"/>
          <p:cNvSpPr>
            <a:spLocks noGrp="1"/>
          </p:cNvSpPr>
          <p:nvPr>
            <p:ph idx="1"/>
          </p:nvPr>
        </p:nvSpPr>
        <p:spPr/>
        <p:txBody>
          <a:bodyPr/>
          <a:lstStyle/>
          <a:p>
            <a:r>
              <a:rPr lang="en-GB" sz="2000" dirty="0" smtClean="0"/>
              <a:t>This theory suggests that the NMDA receptor is underactive or </a:t>
            </a:r>
            <a:r>
              <a:rPr lang="en-GB" sz="2000" dirty="0" err="1" smtClean="0"/>
              <a:t>hypofunctioning</a:t>
            </a:r>
            <a:r>
              <a:rPr lang="en-GB" sz="2000" dirty="0" smtClean="0"/>
              <a:t> </a:t>
            </a:r>
          </a:p>
          <a:p>
            <a:r>
              <a:rPr lang="en-GB" sz="2000" dirty="0" smtClean="0"/>
              <a:t>Gives rise to the negative symptoms and cognitive impairment seen in schizophrenia (</a:t>
            </a:r>
            <a:r>
              <a:rPr lang="en-GB" sz="2000" dirty="0" err="1" smtClean="0"/>
              <a:t>Javitt</a:t>
            </a:r>
            <a:r>
              <a:rPr lang="en-GB" sz="2000" dirty="0" smtClean="0"/>
              <a:t> &amp; </a:t>
            </a:r>
            <a:r>
              <a:rPr lang="en-GB" sz="2000" dirty="0" err="1" smtClean="0"/>
              <a:t>Zukin</a:t>
            </a:r>
            <a:r>
              <a:rPr lang="en-GB" sz="2000" dirty="0" smtClean="0"/>
              <a:t>, 1991) </a:t>
            </a:r>
          </a:p>
          <a:p>
            <a:r>
              <a:rPr lang="en-GB" sz="2000" dirty="0" smtClean="0"/>
              <a:t>Psychosis-like effects of PCP and </a:t>
            </a:r>
            <a:r>
              <a:rPr lang="en-GB" sz="2000" dirty="0" err="1" smtClean="0"/>
              <a:t>ketamine</a:t>
            </a:r>
            <a:r>
              <a:rPr lang="en-GB" sz="2000" dirty="0" smtClean="0"/>
              <a:t> which are both NMDA receptor antagonists</a:t>
            </a:r>
            <a:endParaRPr lang="en-GB"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dirty="0" smtClean="0"/>
              <a:t>Risk factors of schizophrenia</a:t>
            </a:r>
            <a:endParaRPr lang="en-US" altLang="en-US" dirty="0"/>
          </a:p>
        </p:txBody>
      </p:sp>
      <p:sp>
        <p:nvSpPr>
          <p:cNvPr id="29699" name="Rectangle 3"/>
          <p:cNvSpPr>
            <a:spLocks noGrp="1" noChangeArrowheads="1"/>
          </p:cNvSpPr>
          <p:nvPr>
            <p:ph sz="half" idx="1"/>
          </p:nvPr>
        </p:nvSpPr>
        <p:spPr>
          <a:xfrm>
            <a:off x="1049502" y="1827213"/>
            <a:ext cx="7510036" cy="1670131"/>
          </a:xfrm>
        </p:spPr>
        <p:txBody>
          <a:bodyPr/>
          <a:lstStyle/>
          <a:p>
            <a:r>
              <a:rPr lang="en-US" altLang="en-US" sz="1800" dirty="0" smtClean="0"/>
              <a:t>Genetics</a:t>
            </a:r>
          </a:p>
          <a:p>
            <a:pPr lvl="1"/>
            <a:r>
              <a:rPr lang="en-US" altLang="en-US" sz="1800" dirty="0" smtClean="0"/>
              <a:t>Concordance rate much higher for identical than fraternal twins</a:t>
            </a:r>
          </a:p>
          <a:p>
            <a:pPr lvl="1"/>
            <a:r>
              <a:rPr lang="en-GB" sz="1800" dirty="0" smtClean="0"/>
              <a:t>Gene </a:t>
            </a:r>
            <a:r>
              <a:rPr lang="en-GB" sz="1800" dirty="0" err="1" smtClean="0"/>
              <a:t>neuregulin</a:t>
            </a:r>
            <a:r>
              <a:rPr lang="en-GB" sz="1800" dirty="0" smtClean="0"/>
              <a:t> 1 are associated with schizophrenia in an Icelandic sample  (Stefansson et al., 2002)</a:t>
            </a:r>
            <a:endParaRPr lang="en-US" altLang="en-US" sz="1800" dirty="0" smtClean="0"/>
          </a:p>
          <a:p>
            <a:pPr lvl="1"/>
            <a:r>
              <a:rPr lang="en-US" altLang="en-US" sz="1800" dirty="0" smtClean="0"/>
              <a:t>Most data suggests that we only inherit a predisposition</a:t>
            </a:r>
            <a:endParaRPr lang="en-US" altLang="en-US" sz="1800" dirty="0"/>
          </a:p>
        </p:txBody>
      </p:sp>
      <p:pic>
        <p:nvPicPr>
          <p:cNvPr id="29700" name="Picture 4" descr="&#10;15.18_475.gif                                                  000116F6Macintosh HD                   B3FADD55:"/>
          <p:cNvPicPr>
            <a:picLocks noChangeAspect="1" noChangeArrowheads="1"/>
          </p:cNvPicPr>
          <p:nvPr/>
        </p:nvPicPr>
        <p:blipFill>
          <a:blip r:embed="rId3" cstate="print"/>
          <a:srcRect/>
          <a:stretch>
            <a:fillRect/>
          </a:stretch>
        </p:blipFill>
        <p:spPr bwMode="auto">
          <a:xfrm>
            <a:off x="4370897" y="4104216"/>
            <a:ext cx="3811571" cy="2543333"/>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smtClean="0"/>
              <a:t>Risk factors of schizophrenia</a:t>
            </a:r>
            <a:endParaRPr lang="en-GB" dirty="0"/>
          </a:p>
        </p:txBody>
      </p:sp>
      <p:sp>
        <p:nvSpPr>
          <p:cNvPr id="3" name="Content Placeholder 2"/>
          <p:cNvSpPr>
            <a:spLocks noGrp="1"/>
          </p:cNvSpPr>
          <p:nvPr>
            <p:ph idx="1"/>
          </p:nvPr>
        </p:nvSpPr>
        <p:spPr/>
        <p:txBody>
          <a:bodyPr/>
          <a:lstStyle/>
          <a:p>
            <a:r>
              <a:rPr lang="en-GB" sz="2000" dirty="0" smtClean="0"/>
              <a:t>Schizophrenics are more likely to have complications with pregnancy and childbirth, especially premature birth, low birth weight, and hypoxia (Clarke et al., 2006)</a:t>
            </a:r>
          </a:p>
          <a:p>
            <a:r>
              <a:rPr lang="en-GB" sz="2000" dirty="0" smtClean="0"/>
              <a:t>Smoking cannabis is also been identified as a possible factor</a:t>
            </a:r>
          </a:p>
          <a:p>
            <a:pPr lvl="1"/>
            <a:r>
              <a:rPr lang="en-GB" sz="2000" dirty="0" smtClean="0"/>
              <a:t>Two to four-fold increased risk of developing the disorder (</a:t>
            </a:r>
            <a:r>
              <a:rPr lang="en-GB" sz="2000" dirty="0" err="1" smtClean="0"/>
              <a:t>Semple</a:t>
            </a:r>
            <a:r>
              <a:rPr lang="en-GB" sz="2000" dirty="0" smtClean="0"/>
              <a:t> et al., 2005)</a:t>
            </a:r>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817776" y="350363"/>
            <a:ext cx="7772400" cy="1143000"/>
          </a:xfrm>
        </p:spPr>
        <p:txBody>
          <a:bodyPr/>
          <a:lstStyle/>
          <a:p>
            <a:r>
              <a:rPr lang="en-US" altLang="en-US" dirty="0"/>
              <a:t>Brain </a:t>
            </a:r>
            <a:r>
              <a:rPr lang="en-US" altLang="en-US" dirty="0" smtClean="0"/>
              <a:t>damage and schizophrenia</a:t>
            </a:r>
            <a:endParaRPr lang="en-US" altLang="en-US" dirty="0"/>
          </a:p>
        </p:txBody>
      </p:sp>
      <p:sp>
        <p:nvSpPr>
          <p:cNvPr id="28675" name="Rectangle 3"/>
          <p:cNvSpPr>
            <a:spLocks noGrp="1" noChangeArrowheads="1"/>
          </p:cNvSpPr>
          <p:nvPr>
            <p:ph type="body" idx="1"/>
          </p:nvPr>
        </p:nvSpPr>
        <p:spPr>
          <a:xfrm>
            <a:off x="940324" y="1695254"/>
            <a:ext cx="7772400" cy="4800600"/>
          </a:xfrm>
        </p:spPr>
        <p:txBody>
          <a:bodyPr/>
          <a:lstStyle/>
          <a:p>
            <a:r>
              <a:rPr lang="en-US" altLang="en-US" sz="2400" dirty="0"/>
              <a:t>Enlarged cerebral </a:t>
            </a:r>
            <a:r>
              <a:rPr lang="en-US" altLang="en-US" sz="2400" dirty="0" smtClean="0"/>
              <a:t>ventricles </a:t>
            </a:r>
            <a:r>
              <a:rPr lang="en-GB" sz="2400" dirty="0" smtClean="0"/>
              <a:t>(</a:t>
            </a:r>
            <a:r>
              <a:rPr lang="en-GB" sz="2400" dirty="0" err="1" smtClean="0"/>
              <a:t>Copolov</a:t>
            </a:r>
            <a:r>
              <a:rPr lang="en-GB" sz="2400" dirty="0" smtClean="0"/>
              <a:t> &amp; Crook, 2000) </a:t>
            </a:r>
            <a:endParaRPr lang="en-US" altLang="en-US" sz="2400" dirty="0"/>
          </a:p>
          <a:p>
            <a:r>
              <a:rPr lang="en-US" altLang="en-US" sz="2400" dirty="0" smtClean="0"/>
              <a:t>Disrupted cellular </a:t>
            </a:r>
            <a:r>
              <a:rPr lang="en-US" altLang="en-US" sz="2400" dirty="0"/>
              <a:t>organization in the </a:t>
            </a:r>
            <a:r>
              <a:rPr lang="en-US" altLang="en-US" sz="2400" dirty="0" smtClean="0"/>
              <a:t>cortex </a:t>
            </a:r>
            <a:r>
              <a:rPr lang="en-GB" sz="2400" dirty="0" smtClean="0"/>
              <a:t>(Jones, 1995) </a:t>
            </a:r>
            <a:endParaRPr lang="en-US" altLang="en-US" sz="2400" dirty="0"/>
          </a:p>
          <a:p>
            <a:r>
              <a:rPr lang="en-GB" sz="2400" dirty="0" smtClean="0"/>
              <a:t>Brain imaging has revealed neural tissue loss around the frontal and anterior lobes and in the hypothalamus (</a:t>
            </a:r>
            <a:r>
              <a:rPr lang="en-GB" sz="2400" dirty="0" err="1" smtClean="0"/>
              <a:t>Bogerts</a:t>
            </a:r>
            <a:r>
              <a:rPr lang="en-GB" sz="2400" dirty="0" smtClean="0"/>
              <a:t> et al., 1992) </a:t>
            </a:r>
          </a:p>
          <a:p>
            <a:r>
              <a:rPr lang="en-GB" sz="2400" dirty="0" smtClean="0"/>
              <a:t>Lesions to the prefrontal – negative symptoms (</a:t>
            </a:r>
            <a:r>
              <a:rPr lang="en-GB" sz="2400" dirty="0" err="1" smtClean="0"/>
              <a:t>Wolkin</a:t>
            </a:r>
            <a:r>
              <a:rPr lang="en-GB" sz="2400" dirty="0" smtClean="0"/>
              <a:t> et al., 1992)</a:t>
            </a:r>
          </a:p>
          <a:p>
            <a:endParaRPr lang="en-US" altLang="en-US" sz="28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Neurological disorders</a:t>
            </a:r>
            <a:endParaRPr lang="en-GB" dirty="0"/>
          </a:p>
        </p:txBody>
      </p:sp>
      <p:sp>
        <p:nvSpPr>
          <p:cNvPr id="3" name="Content Placeholder 2"/>
          <p:cNvSpPr>
            <a:spLocks noGrp="1"/>
          </p:cNvSpPr>
          <p:nvPr>
            <p:ph idx="1"/>
          </p:nvPr>
        </p:nvSpPr>
        <p:spPr/>
        <p:txBody>
          <a:bodyPr/>
          <a:lstStyle/>
          <a:p>
            <a:r>
              <a:rPr lang="en-GB" sz="2400" dirty="0" smtClean="0"/>
              <a:t>When a neurologic disorder is suspected, clinicians  usually evaluate all of the body systems during the physical examination which focuses on the nervous system</a:t>
            </a:r>
          </a:p>
          <a:p>
            <a:r>
              <a:rPr lang="en-GB" sz="2400" dirty="0" smtClean="0"/>
              <a:t>Includes evaluation of mental status, cranial nerves, motor and sensory nerves, reflexes, coordination, balance and walking</a:t>
            </a:r>
            <a:endParaRPr lang="en-GB"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neurological examination</a:t>
            </a:r>
            <a:endParaRPr lang="en-GB" dirty="0"/>
          </a:p>
        </p:txBody>
      </p:sp>
      <p:sp>
        <p:nvSpPr>
          <p:cNvPr id="3" name="Content Placeholder 2"/>
          <p:cNvSpPr>
            <a:spLocks noGrp="1"/>
          </p:cNvSpPr>
          <p:nvPr>
            <p:ph idx="1"/>
          </p:nvPr>
        </p:nvSpPr>
        <p:spPr/>
        <p:txBody>
          <a:bodyPr/>
          <a:lstStyle/>
          <a:p>
            <a:r>
              <a:rPr lang="en-GB" sz="1800" dirty="0" smtClean="0"/>
              <a:t>Divided into seven areas and performed in an planned, step-wise manner</a:t>
            </a:r>
          </a:p>
          <a:p>
            <a:pPr lvl="1"/>
            <a:r>
              <a:rPr lang="en-GB" sz="1800" dirty="0" smtClean="0"/>
              <a:t>General appearance, including posture, motor activity and vital signs </a:t>
            </a:r>
          </a:p>
          <a:p>
            <a:pPr lvl="1"/>
            <a:r>
              <a:rPr lang="en-GB" sz="1800" dirty="0" smtClean="0"/>
              <a:t>Mini mental status exam, including speech observation</a:t>
            </a:r>
          </a:p>
          <a:p>
            <a:pPr lvl="1"/>
            <a:r>
              <a:rPr lang="en-GB" sz="1800" dirty="0" smtClean="0"/>
              <a:t>Cranial nerves, I through XII. </a:t>
            </a:r>
          </a:p>
          <a:p>
            <a:pPr lvl="1"/>
            <a:r>
              <a:rPr lang="en-GB" sz="1800" dirty="0" smtClean="0"/>
              <a:t>Motor system, including muscle atrophy, tone and power</a:t>
            </a:r>
          </a:p>
          <a:p>
            <a:pPr lvl="1"/>
            <a:r>
              <a:rPr lang="en-GB" sz="1800" dirty="0" smtClean="0"/>
              <a:t>Sensory system, including vibration, position, pin prick, temperature, light touch and higher sensory functions</a:t>
            </a:r>
          </a:p>
          <a:p>
            <a:pPr lvl="1"/>
            <a:r>
              <a:rPr lang="en-GB" sz="1800" dirty="0" smtClean="0"/>
              <a:t>Reflexes, including deep tendon reflexes</a:t>
            </a:r>
          </a:p>
          <a:p>
            <a:pPr lvl="1"/>
            <a:r>
              <a:rPr lang="en-GB" sz="1800" dirty="0" smtClean="0"/>
              <a:t>Coordination and gait</a:t>
            </a:r>
          </a:p>
          <a:p>
            <a:endParaRPr lang="en-GB"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GB" dirty="0" smtClean="0"/>
              <a:t>Dementia: Alzheimer’s disease</a:t>
            </a:r>
          </a:p>
        </p:txBody>
      </p:sp>
      <p:sp>
        <p:nvSpPr>
          <p:cNvPr id="49155" name="Rectangle 3"/>
          <p:cNvSpPr>
            <a:spLocks noGrp="1" noChangeArrowheads="1"/>
          </p:cNvSpPr>
          <p:nvPr>
            <p:ph type="body" idx="1"/>
          </p:nvPr>
        </p:nvSpPr>
        <p:spPr/>
        <p:txBody>
          <a:bodyPr/>
          <a:lstStyle/>
          <a:p>
            <a:r>
              <a:rPr lang="en-GB" dirty="0" smtClean="0"/>
              <a:t>5% of the population over the age of 65</a:t>
            </a:r>
          </a:p>
          <a:p>
            <a:r>
              <a:rPr lang="en-GB" dirty="0" smtClean="0"/>
              <a:t>20% over the age of 85</a:t>
            </a:r>
          </a:p>
          <a:p>
            <a:r>
              <a:rPr lang="en-GB" dirty="0" smtClean="0"/>
              <a:t>Alzheimer’s disease most common</a:t>
            </a:r>
          </a:p>
          <a:p>
            <a:r>
              <a:rPr lang="en-GB" dirty="0" smtClean="0"/>
              <a:t>Clinical assessment of Alzheimer’s disease over 80% accurate</a:t>
            </a:r>
          </a:p>
          <a:p>
            <a:endParaRPr lang="en-GB"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p:txBody>
          <a:bodyPr/>
          <a:lstStyle/>
          <a:p>
            <a:r>
              <a:rPr lang="en-US" dirty="0" smtClean="0"/>
              <a:t>Dementia</a:t>
            </a:r>
          </a:p>
        </p:txBody>
      </p:sp>
      <p:sp>
        <p:nvSpPr>
          <p:cNvPr id="370691" name="Rectangle 3"/>
          <p:cNvSpPr>
            <a:spLocks noGrp="1" noChangeArrowheads="1"/>
          </p:cNvSpPr>
          <p:nvPr>
            <p:ph type="body" idx="1"/>
          </p:nvPr>
        </p:nvSpPr>
        <p:spPr>
          <a:xfrm>
            <a:off x="1223128" y="1722748"/>
            <a:ext cx="7772400" cy="4495800"/>
          </a:xfrm>
        </p:spPr>
        <p:txBody>
          <a:bodyPr/>
          <a:lstStyle/>
          <a:p>
            <a:r>
              <a:rPr lang="en-US" sz="2600" dirty="0" smtClean="0"/>
              <a:t>Other dementia</a:t>
            </a:r>
          </a:p>
          <a:p>
            <a:pPr>
              <a:buFont typeface="Symbol" pitchFamily="18" charset="2"/>
              <a:buNone/>
            </a:pPr>
            <a:r>
              <a:rPr lang="en-US" sz="2600" dirty="0" smtClean="0"/>
              <a:t>	- Huntington’s disease</a:t>
            </a:r>
          </a:p>
          <a:p>
            <a:pPr>
              <a:buFont typeface="Symbol" pitchFamily="18" charset="2"/>
              <a:buNone/>
            </a:pPr>
            <a:r>
              <a:rPr lang="en-US" sz="2600" dirty="0" smtClean="0"/>
              <a:t>	- </a:t>
            </a:r>
            <a:r>
              <a:rPr lang="en-US" sz="2600" dirty="0" err="1" smtClean="0"/>
              <a:t>Creutzfeldt</a:t>
            </a:r>
            <a:r>
              <a:rPr lang="en-US" sz="2600" dirty="0" smtClean="0"/>
              <a:t>-Jacob disease</a:t>
            </a:r>
            <a:endParaRPr lang="en-GB" sz="2600" dirty="0" smtClean="0"/>
          </a:p>
          <a:p>
            <a:pPr>
              <a:buFont typeface="Symbol" pitchFamily="18" charset="2"/>
              <a:buNone/>
            </a:pPr>
            <a:r>
              <a:rPr lang="en-GB" sz="2600" dirty="0" smtClean="0"/>
              <a:t>	- </a:t>
            </a:r>
            <a:r>
              <a:rPr lang="en-GB" sz="2600" dirty="0" err="1" smtClean="0"/>
              <a:t>Lewy</a:t>
            </a:r>
            <a:r>
              <a:rPr lang="en-GB" sz="2600" dirty="0" smtClean="0"/>
              <a:t> Body (varied up and down)</a:t>
            </a:r>
          </a:p>
          <a:p>
            <a:pPr>
              <a:buFont typeface="Symbol" pitchFamily="18" charset="2"/>
              <a:buNone/>
            </a:pPr>
            <a:r>
              <a:rPr lang="en-GB" sz="2600" dirty="0" smtClean="0"/>
              <a:t>   - Vascular (stable time then relapse)</a:t>
            </a:r>
          </a:p>
          <a:p>
            <a:pPr>
              <a:buFont typeface="Symbol" pitchFamily="18" charset="2"/>
              <a:buNone/>
            </a:pPr>
            <a:endParaRPr lang="en-US" sz="2600" dirty="0" smtClean="0"/>
          </a:p>
          <a:p>
            <a:r>
              <a:rPr lang="en-US" sz="2600" dirty="0" smtClean="0"/>
              <a:t>Other causes and mimics of dementia</a:t>
            </a:r>
          </a:p>
          <a:p>
            <a:pPr>
              <a:buFont typeface="Symbol" pitchFamily="18" charset="2"/>
              <a:buNone/>
            </a:pPr>
            <a:r>
              <a:rPr lang="en-US" sz="2600" dirty="0" smtClean="0"/>
              <a:t>	- Depression</a:t>
            </a:r>
          </a:p>
          <a:p>
            <a:pPr>
              <a:buFont typeface="Symbol" pitchFamily="18" charset="2"/>
              <a:buNone/>
            </a:pPr>
            <a:r>
              <a:rPr lang="en-US" sz="2600" dirty="0" smtClean="0"/>
              <a:t>	- Delirium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370690"/>
                                        </p:tgtEl>
                                        <p:attrNameLst>
                                          <p:attrName>style.visibility</p:attrName>
                                        </p:attrNameLst>
                                      </p:cBhvr>
                                      <p:to>
                                        <p:strVal val="visible"/>
                                      </p:to>
                                    </p:set>
                                    <p:anim calcmode="lin" valueType="num">
                                      <p:cBhvr>
                                        <p:cTn id="7" dur="500" fill="hold"/>
                                        <p:tgtEl>
                                          <p:spTgt spid="370690"/>
                                        </p:tgtEl>
                                        <p:attrNameLst>
                                          <p:attrName>ppt_x</p:attrName>
                                        </p:attrNameLst>
                                      </p:cBhvr>
                                      <p:tavLst>
                                        <p:tav tm="0">
                                          <p:val>
                                            <p:strVal val="#ppt_x-#ppt_w/2"/>
                                          </p:val>
                                        </p:tav>
                                        <p:tav tm="100000">
                                          <p:val>
                                            <p:strVal val="#ppt_x"/>
                                          </p:val>
                                        </p:tav>
                                      </p:tavLst>
                                    </p:anim>
                                    <p:anim calcmode="lin" valueType="num">
                                      <p:cBhvr>
                                        <p:cTn id="8" dur="500" fill="hold"/>
                                        <p:tgtEl>
                                          <p:spTgt spid="370690"/>
                                        </p:tgtEl>
                                        <p:attrNameLst>
                                          <p:attrName>ppt_y</p:attrName>
                                        </p:attrNameLst>
                                      </p:cBhvr>
                                      <p:tavLst>
                                        <p:tav tm="0">
                                          <p:val>
                                            <p:strVal val="#ppt_y"/>
                                          </p:val>
                                        </p:tav>
                                        <p:tav tm="100000">
                                          <p:val>
                                            <p:strVal val="#ppt_y"/>
                                          </p:val>
                                        </p:tav>
                                      </p:tavLst>
                                    </p:anim>
                                    <p:anim calcmode="lin" valueType="num">
                                      <p:cBhvr>
                                        <p:cTn id="9" dur="500" fill="hold"/>
                                        <p:tgtEl>
                                          <p:spTgt spid="370690"/>
                                        </p:tgtEl>
                                        <p:attrNameLst>
                                          <p:attrName>ppt_w</p:attrName>
                                        </p:attrNameLst>
                                      </p:cBhvr>
                                      <p:tavLst>
                                        <p:tav tm="0">
                                          <p:val>
                                            <p:fltVal val="0"/>
                                          </p:val>
                                        </p:tav>
                                        <p:tav tm="100000">
                                          <p:val>
                                            <p:strVal val="#ppt_w"/>
                                          </p:val>
                                        </p:tav>
                                      </p:tavLst>
                                    </p:anim>
                                    <p:anim calcmode="lin" valueType="num">
                                      <p:cBhvr>
                                        <p:cTn id="10" dur="500" fill="hold"/>
                                        <p:tgtEl>
                                          <p:spTgt spid="370690"/>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70691">
                                            <p:txEl>
                                              <p:pRg st="0" end="0"/>
                                            </p:txEl>
                                          </p:spTgt>
                                        </p:tgtEl>
                                        <p:attrNameLst>
                                          <p:attrName>style.visibility</p:attrName>
                                        </p:attrNameLst>
                                      </p:cBhvr>
                                      <p:to>
                                        <p:strVal val="visible"/>
                                      </p:to>
                                    </p:set>
                                    <p:anim calcmode="lin" valueType="num">
                                      <p:cBhvr additive="base">
                                        <p:cTn id="15" dur="500" fill="hold"/>
                                        <p:tgtEl>
                                          <p:spTgt spid="370691">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706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70691">
                                            <p:txEl>
                                              <p:pRg st="1" end="1"/>
                                            </p:txEl>
                                          </p:spTgt>
                                        </p:tgtEl>
                                        <p:attrNameLst>
                                          <p:attrName>style.visibility</p:attrName>
                                        </p:attrNameLst>
                                      </p:cBhvr>
                                      <p:to>
                                        <p:strVal val="visible"/>
                                      </p:to>
                                    </p:set>
                                    <p:anim calcmode="lin" valueType="num">
                                      <p:cBhvr additive="base">
                                        <p:cTn id="21" dur="500" fill="hold"/>
                                        <p:tgtEl>
                                          <p:spTgt spid="370691">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706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70691">
                                            <p:txEl>
                                              <p:pRg st="2" end="2"/>
                                            </p:txEl>
                                          </p:spTgt>
                                        </p:tgtEl>
                                        <p:attrNameLst>
                                          <p:attrName>style.visibility</p:attrName>
                                        </p:attrNameLst>
                                      </p:cBhvr>
                                      <p:to>
                                        <p:strVal val="visible"/>
                                      </p:to>
                                    </p:set>
                                    <p:anim calcmode="lin" valueType="num">
                                      <p:cBhvr additive="base">
                                        <p:cTn id="27" dur="500" fill="hold"/>
                                        <p:tgtEl>
                                          <p:spTgt spid="370691">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706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370691">
                                            <p:txEl>
                                              <p:pRg st="3" end="3"/>
                                            </p:txEl>
                                          </p:spTgt>
                                        </p:tgtEl>
                                        <p:attrNameLst>
                                          <p:attrName>style.visibility</p:attrName>
                                        </p:attrNameLst>
                                      </p:cBhvr>
                                      <p:to>
                                        <p:strVal val="visible"/>
                                      </p:to>
                                    </p:set>
                                    <p:anim calcmode="lin" valueType="num">
                                      <p:cBhvr additive="base">
                                        <p:cTn id="33" dur="500" fill="hold"/>
                                        <p:tgtEl>
                                          <p:spTgt spid="370691">
                                            <p:txEl>
                                              <p:pRg st="3" end="3"/>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706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370691">
                                            <p:txEl>
                                              <p:pRg st="4" end="4"/>
                                            </p:txEl>
                                          </p:spTgt>
                                        </p:tgtEl>
                                        <p:attrNameLst>
                                          <p:attrName>style.visibility</p:attrName>
                                        </p:attrNameLst>
                                      </p:cBhvr>
                                      <p:to>
                                        <p:strVal val="visible"/>
                                      </p:to>
                                    </p:set>
                                    <p:anim calcmode="lin" valueType="num">
                                      <p:cBhvr additive="base">
                                        <p:cTn id="39" dur="500" fill="hold"/>
                                        <p:tgtEl>
                                          <p:spTgt spid="370691">
                                            <p:txEl>
                                              <p:pRg st="4" end="4"/>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706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370691">
                                            <p:txEl>
                                              <p:pRg st="6" end="6"/>
                                            </p:txEl>
                                          </p:spTgt>
                                        </p:tgtEl>
                                        <p:attrNameLst>
                                          <p:attrName>style.visibility</p:attrName>
                                        </p:attrNameLst>
                                      </p:cBhvr>
                                      <p:to>
                                        <p:strVal val="visible"/>
                                      </p:to>
                                    </p:set>
                                    <p:anim calcmode="lin" valueType="num">
                                      <p:cBhvr additive="base">
                                        <p:cTn id="45" dur="500" fill="hold"/>
                                        <p:tgtEl>
                                          <p:spTgt spid="370691">
                                            <p:txEl>
                                              <p:pRg st="6" end="6"/>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7069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370691">
                                            <p:txEl>
                                              <p:pRg st="7" end="7"/>
                                            </p:txEl>
                                          </p:spTgt>
                                        </p:tgtEl>
                                        <p:attrNameLst>
                                          <p:attrName>style.visibility</p:attrName>
                                        </p:attrNameLst>
                                      </p:cBhvr>
                                      <p:to>
                                        <p:strVal val="visible"/>
                                      </p:to>
                                    </p:set>
                                    <p:anim calcmode="lin" valueType="num">
                                      <p:cBhvr additive="base">
                                        <p:cTn id="51" dur="500" fill="hold"/>
                                        <p:tgtEl>
                                          <p:spTgt spid="370691">
                                            <p:txEl>
                                              <p:pRg st="7" end="7"/>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37069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370691">
                                            <p:txEl>
                                              <p:pRg st="8" end="8"/>
                                            </p:txEl>
                                          </p:spTgt>
                                        </p:tgtEl>
                                        <p:attrNameLst>
                                          <p:attrName>style.visibility</p:attrName>
                                        </p:attrNameLst>
                                      </p:cBhvr>
                                      <p:to>
                                        <p:strVal val="visible"/>
                                      </p:to>
                                    </p:set>
                                    <p:anim calcmode="lin" valueType="num">
                                      <p:cBhvr additive="base">
                                        <p:cTn id="57" dur="500" fill="hold"/>
                                        <p:tgtEl>
                                          <p:spTgt spid="370691">
                                            <p:txEl>
                                              <p:pRg st="8" end="8"/>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370691">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690" grpId="0" autoUpdateAnimBg="0"/>
      <p:bldP spid="370691"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r>
              <a:rPr lang="en-US" dirty="0" smtClean="0"/>
              <a:t>Symptoms of dementia</a:t>
            </a:r>
          </a:p>
        </p:txBody>
      </p:sp>
      <p:sp>
        <p:nvSpPr>
          <p:cNvPr id="369667" name="Rectangle 3"/>
          <p:cNvSpPr>
            <a:spLocks noGrp="1" noChangeArrowheads="1"/>
          </p:cNvSpPr>
          <p:nvPr>
            <p:ph type="body" idx="1"/>
          </p:nvPr>
        </p:nvSpPr>
        <p:spPr>
          <a:xfrm>
            <a:off x="1106063" y="1723518"/>
            <a:ext cx="7313612" cy="4114800"/>
          </a:xfrm>
        </p:spPr>
        <p:txBody>
          <a:bodyPr/>
          <a:lstStyle/>
          <a:p>
            <a:pPr>
              <a:lnSpc>
                <a:spcPct val="90000"/>
              </a:lnSpc>
            </a:pPr>
            <a:r>
              <a:rPr lang="en-US" sz="2600" dirty="0" smtClean="0"/>
              <a:t>Vary in severity and order of appearance, based on type of dementia</a:t>
            </a:r>
          </a:p>
          <a:p>
            <a:pPr>
              <a:lnSpc>
                <a:spcPct val="90000"/>
              </a:lnSpc>
            </a:pPr>
            <a:endParaRPr lang="en-US" sz="2600" dirty="0" smtClean="0"/>
          </a:p>
          <a:p>
            <a:pPr>
              <a:lnSpc>
                <a:spcPct val="90000"/>
              </a:lnSpc>
            </a:pPr>
            <a:r>
              <a:rPr lang="en-US" sz="2600" dirty="0" smtClean="0"/>
              <a:t>All dimensions involve</a:t>
            </a:r>
          </a:p>
          <a:p>
            <a:pPr>
              <a:lnSpc>
                <a:spcPct val="90000"/>
              </a:lnSpc>
              <a:buFont typeface="Symbol" pitchFamily="18" charset="2"/>
              <a:buNone/>
            </a:pPr>
            <a:r>
              <a:rPr lang="en-US" sz="2600" dirty="0" smtClean="0"/>
              <a:t>	- impairment of memory</a:t>
            </a:r>
          </a:p>
          <a:p>
            <a:pPr>
              <a:lnSpc>
                <a:spcPct val="90000"/>
              </a:lnSpc>
              <a:buFont typeface="Symbol" pitchFamily="18" charset="2"/>
              <a:buNone/>
            </a:pPr>
            <a:r>
              <a:rPr lang="en-US" sz="2600" dirty="0" smtClean="0"/>
              <a:t>	- thinking</a:t>
            </a:r>
          </a:p>
          <a:p>
            <a:pPr>
              <a:lnSpc>
                <a:spcPct val="90000"/>
              </a:lnSpc>
              <a:buFont typeface="Symbol" pitchFamily="18" charset="2"/>
              <a:buNone/>
            </a:pPr>
            <a:r>
              <a:rPr lang="en-US" sz="2600" dirty="0" smtClean="0"/>
              <a:t>	- reasoning</a:t>
            </a:r>
          </a:p>
          <a:p>
            <a:pPr>
              <a:lnSpc>
                <a:spcPct val="90000"/>
              </a:lnSpc>
              <a:buFont typeface="Symbol" pitchFamily="18" charset="2"/>
              <a:buNone/>
            </a:pPr>
            <a:r>
              <a:rPr lang="en-US" sz="2600" dirty="0" smtClean="0"/>
              <a:t>	- language</a:t>
            </a:r>
          </a:p>
          <a:p>
            <a:pPr>
              <a:lnSpc>
                <a:spcPct val="90000"/>
              </a:lnSpc>
              <a:buFont typeface="Symbol" pitchFamily="18" charset="2"/>
              <a:buNone/>
            </a:pPr>
            <a:r>
              <a:rPr lang="en-US" sz="2600" dirty="0" smtClean="0"/>
              <a:t>	- personality changes</a:t>
            </a:r>
          </a:p>
        </p:txBody>
      </p:sp>
      <p:pic>
        <p:nvPicPr>
          <p:cNvPr id="50180" name="Picture 8" descr="Ipptinsidebrain-1"/>
          <p:cNvPicPr>
            <a:picLocks noChangeAspect="1" noChangeArrowheads="1"/>
          </p:cNvPicPr>
          <p:nvPr/>
        </p:nvPicPr>
        <p:blipFill>
          <a:blip r:embed="rId4" cstate="print"/>
          <a:srcRect/>
          <a:stretch>
            <a:fillRect/>
          </a:stretch>
        </p:blipFill>
        <p:spPr bwMode="auto">
          <a:xfrm>
            <a:off x="6187045" y="3412503"/>
            <a:ext cx="2279056" cy="2632239"/>
          </a:xfrm>
          <a:prstGeom prst="rect">
            <a:avLst/>
          </a:prstGeom>
          <a:noFill/>
          <a:ln w="9525">
            <a:solidFill>
              <a:srgbClr val="FF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9666"/>
                                        </p:tgtEl>
                                        <p:attrNameLst>
                                          <p:attrName>style.visibility</p:attrName>
                                        </p:attrNameLst>
                                      </p:cBhvr>
                                      <p:to>
                                        <p:strVal val="visible"/>
                                      </p:to>
                                    </p:set>
                                    <p:anim calcmode="lin" valueType="num">
                                      <p:cBhvr additive="base">
                                        <p:cTn id="7" dur="500" fill="hold"/>
                                        <p:tgtEl>
                                          <p:spTgt spid="369666"/>
                                        </p:tgtEl>
                                        <p:attrNameLst>
                                          <p:attrName>ppt_x</p:attrName>
                                        </p:attrNameLst>
                                      </p:cBhvr>
                                      <p:tavLst>
                                        <p:tav tm="0">
                                          <p:val>
                                            <p:strVal val="#ppt_x"/>
                                          </p:val>
                                        </p:tav>
                                        <p:tav tm="100000">
                                          <p:val>
                                            <p:strVal val="#ppt_x"/>
                                          </p:val>
                                        </p:tav>
                                      </p:tavLst>
                                    </p:anim>
                                    <p:anim calcmode="lin" valueType="num">
                                      <p:cBhvr additive="base">
                                        <p:cTn id="8" dur="500" fill="hold"/>
                                        <p:tgtEl>
                                          <p:spTgt spid="36966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LASER.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69667">
                                            <p:txEl>
                                              <p:pRg st="0" end="0"/>
                                            </p:txEl>
                                          </p:spTgt>
                                        </p:tgtEl>
                                        <p:attrNameLst>
                                          <p:attrName>style.visibility</p:attrName>
                                        </p:attrNameLst>
                                      </p:cBhvr>
                                      <p:to>
                                        <p:strVal val="visible"/>
                                      </p:to>
                                    </p:set>
                                    <p:anim calcmode="lin" valueType="num">
                                      <p:cBhvr additive="base">
                                        <p:cTn id="13" dur="500" fill="hold"/>
                                        <p:tgtEl>
                                          <p:spTgt spid="36966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6966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69667">
                                            <p:txEl>
                                              <p:pRg st="2" end="2"/>
                                            </p:txEl>
                                          </p:spTgt>
                                        </p:tgtEl>
                                        <p:attrNameLst>
                                          <p:attrName>style.visibility</p:attrName>
                                        </p:attrNameLst>
                                      </p:cBhvr>
                                      <p:to>
                                        <p:strVal val="visible"/>
                                      </p:to>
                                    </p:set>
                                    <p:anim calcmode="lin" valueType="num">
                                      <p:cBhvr additive="base">
                                        <p:cTn id="19" dur="500" fill="hold"/>
                                        <p:tgtEl>
                                          <p:spTgt spid="3696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6966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69667">
                                            <p:txEl>
                                              <p:pRg st="3" end="3"/>
                                            </p:txEl>
                                          </p:spTgt>
                                        </p:tgtEl>
                                        <p:attrNameLst>
                                          <p:attrName>style.visibility</p:attrName>
                                        </p:attrNameLst>
                                      </p:cBhvr>
                                      <p:to>
                                        <p:strVal val="visible"/>
                                      </p:to>
                                    </p:set>
                                    <p:anim calcmode="lin" valueType="num">
                                      <p:cBhvr additive="base">
                                        <p:cTn id="25" dur="500" fill="hold"/>
                                        <p:tgtEl>
                                          <p:spTgt spid="36966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6966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69667">
                                            <p:txEl>
                                              <p:pRg st="4" end="4"/>
                                            </p:txEl>
                                          </p:spTgt>
                                        </p:tgtEl>
                                        <p:attrNameLst>
                                          <p:attrName>style.visibility</p:attrName>
                                        </p:attrNameLst>
                                      </p:cBhvr>
                                      <p:to>
                                        <p:strVal val="visible"/>
                                      </p:to>
                                    </p:set>
                                    <p:anim calcmode="lin" valueType="num">
                                      <p:cBhvr additive="base">
                                        <p:cTn id="31" dur="500" fill="hold"/>
                                        <p:tgtEl>
                                          <p:spTgt spid="36966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6966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69667">
                                            <p:txEl>
                                              <p:pRg st="5" end="5"/>
                                            </p:txEl>
                                          </p:spTgt>
                                        </p:tgtEl>
                                        <p:attrNameLst>
                                          <p:attrName>style.visibility</p:attrName>
                                        </p:attrNameLst>
                                      </p:cBhvr>
                                      <p:to>
                                        <p:strVal val="visible"/>
                                      </p:to>
                                    </p:set>
                                    <p:anim calcmode="lin" valueType="num">
                                      <p:cBhvr additive="base">
                                        <p:cTn id="37" dur="500" fill="hold"/>
                                        <p:tgtEl>
                                          <p:spTgt spid="36966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69667">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69667">
                                            <p:txEl>
                                              <p:pRg st="6" end="6"/>
                                            </p:txEl>
                                          </p:spTgt>
                                        </p:tgtEl>
                                        <p:attrNameLst>
                                          <p:attrName>style.visibility</p:attrName>
                                        </p:attrNameLst>
                                      </p:cBhvr>
                                      <p:to>
                                        <p:strVal val="visible"/>
                                      </p:to>
                                    </p:set>
                                    <p:anim calcmode="lin" valueType="num">
                                      <p:cBhvr additive="base">
                                        <p:cTn id="43" dur="500" fill="hold"/>
                                        <p:tgtEl>
                                          <p:spTgt spid="369667">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69667">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69667">
                                            <p:txEl>
                                              <p:pRg st="7" end="7"/>
                                            </p:txEl>
                                          </p:spTgt>
                                        </p:tgtEl>
                                        <p:attrNameLst>
                                          <p:attrName>style.visibility</p:attrName>
                                        </p:attrNameLst>
                                      </p:cBhvr>
                                      <p:to>
                                        <p:strVal val="visible"/>
                                      </p:to>
                                    </p:set>
                                    <p:anim calcmode="lin" valueType="num">
                                      <p:cBhvr additive="base">
                                        <p:cTn id="49" dur="500" fill="hold"/>
                                        <p:tgtEl>
                                          <p:spTgt spid="369667">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69667">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66" grpId="0" autoUpdateAnimBg="0"/>
      <p:bldP spid="369667"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p:txBody>
          <a:bodyPr/>
          <a:lstStyle/>
          <a:p>
            <a:r>
              <a:rPr lang="en-US" dirty="0" smtClean="0"/>
              <a:t>The three As of dementia</a:t>
            </a:r>
          </a:p>
        </p:txBody>
      </p:sp>
      <p:sp>
        <p:nvSpPr>
          <p:cNvPr id="388099" name="Rectangle 3"/>
          <p:cNvSpPr>
            <a:spLocks noGrp="1" noChangeArrowheads="1"/>
          </p:cNvSpPr>
          <p:nvPr>
            <p:ph type="body" idx="1"/>
          </p:nvPr>
        </p:nvSpPr>
        <p:spPr>
          <a:xfrm>
            <a:off x="1685779" y="1958058"/>
            <a:ext cx="5843587" cy="4435475"/>
          </a:xfrm>
        </p:spPr>
        <p:txBody>
          <a:bodyPr/>
          <a:lstStyle/>
          <a:p>
            <a:r>
              <a:rPr lang="en-US" sz="2600" dirty="0" smtClean="0"/>
              <a:t>Aphasia – language impairment</a:t>
            </a:r>
          </a:p>
          <a:p>
            <a:endParaRPr lang="en-US" sz="2600" dirty="0" smtClean="0"/>
          </a:p>
          <a:p>
            <a:r>
              <a:rPr lang="en-US" sz="2600" dirty="0" smtClean="0"/>
              <a:t>Apraxia – motor impairment</a:t>
            </a:r>
          </a:p>
          <a:p>
            <a:endParaRPr lang="en-US" sz="2600" dirty="0" smtClean="0"/>
          </a:p>
          <a:p>
            <a:r>
              <a:rPr lang="en-US" sz="2600" dirty="0" err="1" smtClean="0"/>
              <a:t>Agnosia</a:t>
            </a:r>
            <a:r>
              <a:rPr lang="en-US" sz="2600" dirty="0" smtClean="0"/>
              <a:t> – loss of ability to recognize objects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88098"/>
                                        </p:tgtEl>
                                        <p:attrNameLst>
                                          <p:attrName>style.visibility</p:attrName>
                                        </p:attrNameLst>
                                      </p:cBhvr>
                                      <p:to>
                                        <p:strVal val="visible"/>
                                      </p:to>
                                    </p:set>
                                    <p:anim calcmode="lin" valueType="num">
                                      <p:cBhvr additive="base">
                                        <p:cTn id="7" dur="500" fill="hold"/>
                                        <p:tgtEl>
                                          <p:spTgt spid="388098"/>
                                        </p:tgtEl>
                                        <p:attrNameLst>
                                          <p:attrName>ppt_x</p:attrName>
                                        </p:attrNameLst>
                                      </p:cBhvr>
                                      <p:tavLst>
                                        <p:tav tm="0">
                                          <p:val>
                                            <p:strVal val="#ppt_x"/>
                                          </p:val>
                                        </p:tav>
                                        <p:tav tm="100000">
                                          <p:val>
                                            <p:strVal val="#ppt_x"/>
                                          </p:val>
                                        </p:tav>
                                      </p:tavLst>
                                    </p:anim>
                                    <p:anim calcmode="lin" valueType="num">
                                      <p:cBhvr additive="base">
                                        <p:cTn id="8" dur="500" fill="hold"/>
                                        <p:tgtEl>
                                          <p:spTgt spid="38809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8099">
                                            <p:txEl>
                                              <p:pRg st="0" end="0"/>
                                            </p:txEl>
                                          </p:spTgt>
                                        </p:tgtEl>
                                        <p:attrNameLst>
                                          <p:attrName>style.visibility</p:attrName>
                                        </p:attrNameLst>
                                      </p:cBhvr>
                                      <p:to>
                                        <p:strVal val="visible"/>
                                      </p:to>
                                    </p:set>
                                    <p:anim calcmode="lin" valueType="num">
                                      <p:cBhvr additive="base">
                                        <p:cTn id="13" dur="500" fill="hold"/>
                                        <p:tgtEl>
                                          <p:spTgt spid="38809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8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88099">
                                            <p:txEl>
                                              <p:pRg st="2" end="2"/>
                                            </p:txEl>
                                          </p:spTgt>
                                        </p:tgtEl>
                                        <p:attrNameLst>
                                          <p:attrName>style.visibility</p:attrName>
                                        </p:attrNameLst>
                                      </p:cBhvr>
                                      <p:to>
                                        <p:strVal val="visible"/>
                                      </p:to>
                                    </p:set>
                                    <p:anim calcmode="lin" valueType="num">
                                      <p:cBhvr additive="base">
                                        <p:cTn id="19" dur="500" fill="hold"/>
                                        <p:tgtEl>
                                          <p:spTgt spid="3880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880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88099">
                                            <p:txEl>
                                              <p:pRg st="4" end="4"/>
                                            </p:txEl>
                                          </p:spTgt>
                                        </p:tgtEl>
                                        <p:attrNameLst>
                                          <p:attrName>style.visibility</p:attrName>
                                        </p:attrNameLst>
                                      </p:cBhvr>
                                      <p:to>
                                        <p:strVal val="visible"/>
                                      </p:to>
                                    </p:set>
                                    <p:anim calcmode="lin" valueType="num">
                                      <p:cBhvr additive="base">
                                        <p:cTn id="25" dur="500" fill="hold"/>
                                        <p:tgtEl>
                                          <p:spTgt spid="38809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8809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8098" grpId="0" autoUpdateAnimBg="0"/>
      <p:bldP spid="38809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smtClean="0"/>
              <a:t> DSM-IV</a:t>
            </a:r>
            <a:endParaRPr lang="en-GB" dirty="0"/>
          </a:p>
        </p:txBody>
      </p:sp>
      <p:sp>
        <p:nvSpPr>
          <p:cNvPr id="5" name="Content Placeholder 4"/>
          <p:cNvSpPr>
            <a:spLocks noGrp="1"/>
          </p:cNvSpPr>
          <p:nvPr>
            <p:ph idx="1"/>
          </p:nvPr>
        </p:nvSpPr>
        <p:spPr/>
        <p:txBody>
          <a:bodyPr/>
          <a:lstStyle/>
          <a:p>
            <a:r>
              <a:rPr lang="en-GB" sz="1400" b="1" dirty="0" smtClean="0"/>
              <a:t>Axis I: Clinical Syndromes</a:t>
            </a:r>
            <a:endParaRPr lang="en-GB" sz="1400" dirty="0" smtClean="0"/>
          </a:p>
          <a:p>
            <a:pPr lvl="1"/>
            <a:r>
              <a:rPr lang="en-GB" sz="1400" dirty="0" smtClean="0"/>
              <a:t>This is what we typically think of as the diagnosis (e.g. depression, schizophrenia, social phobia)</a:t>
            </a:r>
          </a:p>
          <a:p>
            <a:pPr>
              <a:buNone/>
            </a:pPr>
            <a:endParaRPr lang="en-GB" sz="1400" dirty="0" smtClean="0"/>
          </a:p>
          <a:p>
            <a:r>
              <a:rPr lang="en-GB" sz="1400" b="1" dirty="0" smtClean="0"/>
              <a:t>Axis II: Developmental Disorders and Personality Disorders</a:t>
            </a:r>
            <a:endParaRPr lang="en-GB" sz="1400" dirty="0" smtClean="0"/>
          </a:p>
          <a:p>
            <a:pPr lvl="1"/>
            <a:r>
              <a:rPr lang="en-GB" sz="1400" dirty="0" smtClean="0"/>
              <a:t>Developmental disorders include autism and mental retardation, disorders which are typically first evident in childhood </a:t>
            </a:r>
          </a:p>
          <a:p>
            <a:pPr lvl="1"/>
            <a:r>
              <a:rPr lang="en-GB" sz="1400" dirty="0" smtClean="0"/>
              <a:t>Personality disorders are clinical syndromes. They include Paranoid, Antisocial, and Borderline Personality Disorders</a:t>
            </a:r>
          </a:p>
          <a:p>
            <a:pPr>
              <a:buNone/>
            </a:pPr>
            <a:endParaRPr lang="en-GB" sz="1400" dirty="0" smtClean="0"/>
          </a:p>
          <a:p>
            <a:r>
              <a:rPr lang="en-GB" sz="1400" b="1" dirty="0" smtClean="0"/>
              <a:t>Axis III: General Medical Conditions </a:t>
            </a:r>
            <a:endParaRPr lang="en-GB" sz="1400" dirty="0" smtClean="0"/>
          </a:p>
          <a:p>
            <a:pPr lvl="1"/>
            <a:r>
              <a:rPr lang="en-GB" sz="1400" dirty="0" smtClean="0"/>
              <a:t>Which play a role in the development, continuation or exacerbation of Axis I and II disorders</a:t>
            </a:r>
          </a:p>
          <a:p>
            <a:endParaRPr lang="en-GB" sz="105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smtClean="0"/>
              <a:t>Stages of Alzheimer’s</a:t>
            </a:r>
          </a:p>
        </p:txBody>
      </p:sp>
      <p:sp>
        <p:nvSpPr>
          <p:cNvPr id="57347" name="Rectangle 3"/>
          <p:cNvSpPr>
            <a:spLocks noGrp="1" noChangeArrowheads="1"/>
          </p:cNvSpPr>
          <p:nvPr>
            <p:ph type="body" idx="1"/>
          </p:nvPr>
        </p:nvSpPr>
        <p:spPr/>
        <p:txBody>
          <a:bodyPr/>
          <a:lstStyle/>
          <a:p>
            <a:pPr>
              <a:buFontTx/>
              <a:buChar char="•"/>
            </a:pPr>
            <a:r>
              <a:rPr lang="en-US" sz="2000" dirty="0" smtClean="0"/>
              <a:t>Stage 1 – no impairment</a:t>
            </a:r>
          </a:p>
          <a:p>
            <a:pPr>
              <a:buFontTx/>
              <a:buChar char="•"/>
            </a:pPr>
            <a:r>
              <a:rPr lang="en-US" sz="2000" dirty="0" smtClean="0"/>
              <a:t>Stage 2 – mild forgetfulness </a:t>
            </a:r>
          </a:p>
          <a:p>
            <a:pPr>
              <a:buFontTx/>
              <a:buChar char="•"/>
            </a:pPr>
            <a:r>
              <a:rPr lang="en-US" sz="2000" dirty="0" smtClean="0"/>
              <a:t>Stage 3 – mild cognitive decline; earliest clear-cut deficits</a:t>
            </a:r>
          </a:p>
          <a:p>
            <a:pPr>
              <a:lnSpc>
                <a:spcPct val="90000"/>
              </a:lnSpc>
            </a:pPr>
            <a:r>
              <a:rPr lang="en-US" sz="2000" dirty="0" smtClean="0"/>
              <a:t>Stage 4 – moderate cognitive decline; clear-cut deficit in careful clinical interview</a:t>
            </a:r>
          </a:p>
          <a:p>
            <a:pPr>
              <a:lnSpc>
                <a:spcPct val="90000"/>
              </a:lnSpc>
            </a:pPr>
            <a:r>
              <a:rPr lang="en-US" sz="2000" dirty="0" smtClean="0"/>
              <a:t>Stage 5 – moderately severe cognitive decline; patient needs assistance with daily tasks</a:t>
            </a:r>
          </a:p>
          <a:p>
            <a:pPr>
              <a:lnSpc>
                <a:spcPct val="90000"/>
              </a:lnSpc>
            </a:pPr>
            <a:r>
              <a:rPr lang="en-US" sz="2000" dirty="0" smtClean="0"/>
              <a:t>Stage 6 – severe cognitive decline; may occasionally forget the name of the spouse upon whom they are entirely dependent for survival</a:t>
            </a:r>
          </a:p>
          <a:p>
            <a:pPr>
              <a:lnSpc>
                <a:spcPct val="90000"/>
              </a:lnSpc>
            </a:pPr>
            <a:r>
              <a:rPr lang="en-US" sz="2000" dirty="0" smtClean="0"/>
              <a:t>Stage 7 – very severe cognitive decline; severe loss of motor control, verbal speech lost</a:t>
            </a:r>
          </a:p>
          <a:p>
            <a:pPr lvl="1">
              <a:buFontTx/>
              <a:buChar char="•"/>
            </a:pPr>
            <a:endParaRPr lang="en-US" sz="2600" dirty="0" smtClean="0"/>
          </a:p>
          <a:p>
            <a:pPr lvl="1">
              <a:buFontTx/>
              <a:buChar char="•"/>
            </a:pPr>
            <a:endParaRPr lang="en-US" sz="26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p:txBody>
          <a:bodyPr/>
          <a:lstStyle/>
          <a:p>
            <a:r>
              <a:rPr lang="en-GB" dirty="0" smtClean="0"/>
              <a:t>Classification of Alzheimer’s disease</a:t>
            </a:r>
            <a:endParaRPr lang="en-US" dirty="0" smtClean="0"/>
          </a:p>
        </p:txBody>
      </p:sp>
      <p:sp>
        <p:nvSpPr>
          <p:cNvPr id="403459" name="Rectangle 3"/>
          <p:cNvSpPr>
            <a:spLocks noGrp="1" noChangeArrowheads="1"/>
          </p:cNvSpPr>
          <p:nvPr>
            <p:ph type="body" idx="1"/>
          </p:nvPr>
        </p:nvSpPr>
        <p:spPr/>
        <p:txBody>
          <a:bodyPr/>
          <a:lstStyle/>
          <a:p>
            <a:pPr>
              <a:lnSpc>
                <a:spcPct val="90000"/>
              </a:lnSpc>
            </a:pPr>
            <a:r>
              <a:rPr lang="en-US" sz="2400" dirty="0" smtClean="0"/>
              <a:t>Sporadic</a:t>
            </a:r>
          </a:p>
          <a:p>
            <a:pPr lvl="1">
              <a:lnSpc>
                <a:spcPct val="90000"/>
              </a:lnSpc>
            </a:pPr>
            <a:r>
              <a:rPr lang="en-GB" sz="2400" dirty="0" smtClean="0"/>
              <a:t>occurs later in life and appears to be related to the </a:t>
            </a:r>
            <a:r>
              <a:rPr lang="en-GB" sz="2400" dirty="0" err="1" smtClean="0"/>
              <a:t>apoE</a:t>
            </a:r>
            <a:r>
              <a:rPr lang="en-GB" sz="2400" dirty="0" smtClean="0"/>
              <a:t> gene found on chromosome 19 </a:t>
            </a:r>
          </a:p>
          <a:p>
            <a:pPr>
              <a:lnSpc>
                <a:spcPct val="90000"/>
              </a:lnSpc>
            </a:pPr>
            <a:r>
              <a:rPr lang="en-GB" sz="2400" dirty="0" smtClean="0"/>
              <a:t>Familial Alzheimer’s disease (FAD) or Early Onset Familial Alzheimer’s disease (EOFAD)</a:t>
            </a:r>
          </a:p>
          <a:p>
            <a:pPr lvl="1">
              <a:lnSpc>
                <a:spcPct val="90000"/>
              </a:lnSpc>
            </a:pPr>
            <a:r>
              <a:rPr lang="en-GB" sz="2400" dirty="0" smtClean="0"/>
              <a:t>Autosomal dominant and appears to involve the </a:t>
            </a:r>
            <a:r>
              <a:rPr lang="en-GB" sz="2400" dirty="0" err="1" smtClean="0"/>
              <a:t>prensenilin</a:t>
            </a:r>
            <a:r>
              <a:rPr lang="en-GB" sz="2400" dirty="0" smtClean="0"/>
              <a:t> and APP genes </a:t>
            </a: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3458"/>
                                        </p:tgtEl>
                                        <p:attrNameLst>
                                          <p:attrName>style.visibility</p:attrName>
                                        </p:attrNameLst>
                                      </p:cBhvr>
                                      <p:to>
                                        <p:strVal val="visible"/>
                                      </p:to>
                                    </p:set>
                                    <p:anim calcmode="lin" valueType="num">
                                      <p:cBhvr additive="base">
                                        <p:cTn id="7" dur="500" fill="hold"/>
                                        <p:tgtEl>
                                          <p:spTgt spid="403458"/>
                                        </p:tgtEl>
                                        <p:attrNameLst>
                                          <p:attrName>ppt_x</p:attrName>
                                        </p:attrNameLst>
                                      </p:cBhvr>
                                      <p:tavLst>
                                        <p:tav tm="0">
                                          <p:val>
                                            <p:strVal val="0-#ppt_w/2"/>
                                          </p:val>
                                        </p:tav>
                                        <p:tav tm="100000">
                                          <p:val>
                                            <p:strVal val="#ppt_x"/>
                                          </p:val>
                                        </p:tav>
                                      </p:tavLst>
                                    </p:anim>
                                    <p:anim calcmode="lin" valueType="num">
                                      <p:cBhvr additive="base">
                                        <p:cTn id="8" dur="500" fill="hold"/>
                                        <p:tgtEl>
                                          <p:spTgt spid="40345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9" fill="hold">
                      <p:stCondLst>
                        <p:cond delay="indefinite"/>
                      </p:stCondLst>
                      <p:childTnLst>
                        <p:par>
                          <p:cTn id="10" fill="hold">
                            <p:stCondLst>
                              <p:cond delay="0"/>
                            </p:stCondLst>
                            <p:childTnLst>
                              <p:par>
                                <p:cTn id="11" presetID="17" presetClass="entr" presetSubtype="2" fill="hold" grpId="0" nodeType="clickEffect">
                                  <p:stCondLst>
                                    <p:cond delay="0"/>
                                  </p:stCondLst>
                                  <p:childTnLst>
                                    <p:set>
                                      <p:cBhvr>
                                        <p:cTn id="12" dur="1" fill="hold">
                                          <p:stCondLst>
                                            <p:cond delay="0"/>
                                          </p:stCondLst>
                                        </p:cTn>
                                        <p:tgtEl>
                                          <p:spTgt spid="403459">
                                            <p:txEl>
                                              <p:pRg st="0" end="0"/>
                                            </p:txEl>
                                          </p:spTgt>
                                        </p:tgtEl>
                                        <p:attrNameLst>
                                          <p:attrName>style.visibility</p:attrName>
                                        </p:attrNameLst>
                                      </p:cBhvr>
                                      <p:to>
                                        <p:strVal val="visible"/>
                                      </p:to>
                                    </p:set>
                                    <p:anim calcmode="lin" valueType="num">
                                      <p:cBhvr>
                                        <p:cTn id="13" dur="500" fill="hold"/>
                                        <p:tgtEl>
                                          <p:spTgt spid="403459">
                                            <p:txEl>
                                              <p:pRg st="0" end="0"/>
                                            </p:txEl>
                                          </p:spTgt>
                                        </p:tgtEl>
                                        <p:attrNameLst>
                                          <p:attrName>ppt_x</p:attrName>
                                        </p:attrNameLst>
                                      </p:cBhvr>
                                      <p:tavLst>
                                        <p:tav tm="0">
                                          <p:val>
                                            <p:strVal val="#ppt_x+#ppt_w/2"/>
                                          </p:val>
                                        </p:tav>
                                        <p:tav tm="100000">
                                          <p:val>
                                            <p:strVal val="#ppt_x"/>
                                          </p:val>
                                        </p:tav>
                                      </p:tavLst>
                                    </p:anim>
                                    <p:anim calcmode="lin" valueType="num">
                                      <p:cBhvr>
                                        <p:cTn id="14" dur="500" fill="hold"/>
                                        <p:tgtEl>
                                          <p:spTgt spid="403459">
                                            <p:txEl>
                                              <p:pRg st="0" end="0"/>
                                            </p:txEl>
                                          </p:spTgt>
                                        </p:tgtEl>
                                        <p:attrNameLst>
                                          <p:attrName>ppt_y</p:attrName>
                                        </p:attrNameLst>
                                      </p:cBhvr>
                                      <p:tavLst>
                                        <p:tav tm="0">
                                          <p:val>
                                            <p:strVal val="#ppt_y"/>
                                          </p:val>
                                        </p:tav>
                                        <p:tav tm="100000">
                                          <p:val>
                                            <p:strVal val="#ppt_y"/>
                                          </p:val>
                                        </p:tav>
                                      </p:tavLst>
                                    </p:anim>
                                    <p:anim calcmode="lin" valueType="num">
                                      <p:cBhvr>
                                        <p:cTn id="15" dur="500" fill="hold"/>
                                        <p:tgtEl>
                                          <p:spTgt spid="40345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403459">
                                            <p:txEl>
                                              <p:pRg st="0" end="0"/>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par>
                                <p:cTn id="17" presetID="17" presetClass="entr" presetSubtype="2" fill="hold" grpId="0" nodeType="withEffect">
                                  <p:stCondLst>
                                    <p:cond delay="0"/>
                                  </p:stCondLst>
                                  <p:childTnLst>
                                    <p:set>
                                      <p:cBhvr>
                                        <p:cTn id="18" dur="1" fill="hold">
                                          <p:stCondLst>
                                            <p:cond delay="0"/>
                                          </p:stCondLst>
                                        </p:cTn>
                                        <p:tgtEl>
                                          <p:spTgt spid="403459">
                                            <p:txEl>
                                              <p:pRg st="1" end="1"/>
                                            </p:txEl>
                                          </p:spTgt>
                                        </p:tgtEl>
                                        <p:attrNameLst>
                                          <p:attrName>style.visibility</p:attrName>
                                        </p:attrNameLst>
                                      </p:cBhvr>
                                      <p:to>
                                        <p:strVal val="visible"/>
                                      </p:to>
                                    </p:set>
                                    <p:anim calcmode="lin" valueType="num">
                                      <p:cBhvr>
                                        <p:cTn id="19" dur="500" fill="hold"/>
                                        <p:tgtEl>
                                          <p:spTgt spid="403459">
                                            <p:txEl>
                                              <p:pRg st="1" end="1"/>
                                            </p:txEl>
                                          </p:spTgt>
                                        </p:tgtEl>
                                        <p:attrNameLst>
                                          <p:attrName>ppt_x</p:attrName>
                                        </p:attrNameLst>
                                      </p:cBhvr>
                                      <p:tavLst>
                                        <p:tav tm="0">
                                          <p:val>
                                            <p:strVal val="#ppt_x+#ppt_w/2"/>
                                          </p:val>
                                        </p:tav>
                                        <p:tav tm="100000">
                                          <p:val>
                                            <p:strVal val="#ppt_x"/>
                                          </p:val>
                                        </p:tav>
                                      </p:tavLst>
                                    </p:anim>
                                    <p:anim calcmode="lin" valueType="num">
                                      <p:cBhvr>
                                        <p:cTn id="20" dur="500" fill="hold"/>
                                        <p:tgtEl>
                                          <p:spTgt spid="403459">
                                            <p:txEl>
                                              <p:pRg st="1" end="1"/>
                                            </p:txEl>
                                          </p:spTgt>
                                        </p:tgtEl>
                                        <p:attrNameLst>
                                          <p:attrName>ppt_y</p:attrName>
                                        </p:attrNameLst>
                                      </p:cBhvr>
                                      <p:tavLst>
                                        <p:tav tm="0">
                                          <p:val>
                                            <p:strVal val="#ppt_y"/>
                                          </p:val>
                                        </p:tav>
                                        <p:tav tm="100000">
                                          <p:val>
                                            <p:strVal val="#ppt_y"/>
                                          </p:val>
                                        </p:tav>
                                      </p:tavLst>
                                    </p:anim>
                                    <p:anim calcmode="lin" valueType="num">
                                      <p:cBhvr>
                                        <p:cTn id="21" dur="500" fill="hold"/>
                                        <p:tgtEl>
                                          <p:spTgt spid="403459">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403459">
                                            <p:txEl>
                                              <p:pRg st="1" end="1"/>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3" fill="hold">
                      <p:stCondLst>
                        <p:cond delay="indefinite"/>
                      </p:stCondLst>
                      <p:childTnLst>
                        <p:par>
                          <p:cTn id="24" fill="hold">
                            <p:stCondLst>
                              <p:cond delay="0"/>
                            </p:stCondLst>
                            <p:childTnLst>
                              <p:par>
                                <p:cTn id="25" presetID="17" presetClass="entr" presetSubtype="2" fill="hold" grpId="0" nodeType="clickEffect">
                                  <p:stCondLst>
                                    <p:cond delay="0"/>
                                  </p:stCondLst>
                                  <p:childTnLst>
                                    <p:set>
                                      <p:cBhvr>
                                        <p:cTn id="26" dur="1" fill="hold">
                                          <p:stCondLst>
                                            <p:cond delay="0"/>
                                          </p:stCondLst>
                                        </p:cTn>
                                        <p:tgtEl>
                                          <p:spTgt spid="403459">
                                            <p:txEl>
                                              <p:pRg st="2" end="2"/>
                                            </p:txEl>
                                          </p:spTgt>
                                        </p:tgtEl>
                                        <p:attrNameLst>
                                          <p:attrName>style.visibility</p:attrName>
                                        </p:attrNameLst>
                                      </p:cBhvr>
                                      <p:to>
                                        <p:strVal val="visible"/>
                                      </p:to>
                                    </p:set>
                                    <p:anim calcmode="lin" valueType="num">
                                      <p:cBhvr>
                                        <p:cTn id="27" dur="500" fill="hold"/>
                                        <p:tgtEl>
                                          <p:spTgt spid="403459">
                                            <p:txEl>
                                              <p:pRg st="2" end="2"/>
                                            </p:txEl>
                                          </p:spTgt>
                                        </p:tgtEl>
                                        <p:attrNameLst>
                                          <p:attrName>ppt_x</p:attrName>
                                        </p:attrNameLst>
                                      </p:cBhvr>
                                      <p:tavLst>
                                        <p:tav tm="0">
                                          <p:val>
                                            <p:strVal val="#ppt_x+#ppt_w/2"/>
                                          </p:val>
                                        </p:tav>
                                        <p:tav tm="100000">
                                          <p:val>
                                            <p:strVal val="#ppt_x"/>
                                          </p:val>
                                        </p:tav>
                                      </p:tavLst>
                                    </p:anim>
                                    <p:anim calcmode="lin" valueType="num">
                                      <p:cBhvr>
                                        <p:cTn id="28" dur="500" fill="hold"/>
                                        <p:tgtEl>
                                          <p:spTgt spid="403459">
                                            <p:txEl>
                                              <p:pRg st="2" end="2"/>
                                            </p:txEl>
                                          </p:spTgt>
                                        </p:tgtEl>
                                        <p:attrNameLst>
                                          <p:attrName>ppt_y</p:attrName>
                                        </p:attrNameLst>
                                      </p:cBhvr>
                                      <p:tavLst>
                                        <p:tav tm="0">
                                          <p:val>
                                            <p:strVal val="#ppt_y"/>
                                          </p:val>
                                        </p:tav>
                                        <p:tav tm="100000">
                                          <p:val>
                                            <p:strVal val="#ppt_y"/>
                                          </p:val>
                                        </p:tav>
                                      </p:tavLst>
                                    </p:anim>
                                    <p:anim calcmode="lin" valueType="num">
                                      <p:cBhvr>
                                        <p:cTn id="29" dur="500" fill="hold"/>
                                        <p:tgtEl>
                                          <p:spTgt spid="403459">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403459">
                                            <p:txEl>
                                              <p:pRg st="2" end="2"/>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25"/>
                                            </p:cond>
                                          </p:stCondLst>
                                          <p:endCondLst>
                                            <p:cond evt="onStopAudio" delay="0">
                                              <p:tgtEl>
                                                <p:sldTgt/>
                                              </p:tgtEl>
                                            </p:cond>
                                          </p:endCondLst>
                                        </p:cTn>
                                        <p:tgtEl>
                                          <p:sndTgt r:embed="rId3" name="CHIMES.WAV"/>
                                        </p:tgtEl>
                                      </p:cMediaNode>
                                    </p:audio>
                                  </p:subTnLst>
                                </p:cTn>
                              </p:par>
                              <p:par>
                                <p:cTn id="31" presetID="17" presetClass="entr" presetSubtype="2" fill="hold" grpId="0" nodeType="withEffect">
                                  <p:stCondLst>
                                    <p:cond delay="0"/>
                                  </p:stCondLst>
                                  <p:childTnLst>
                                    <p:set>
                                      <p:cBhvr>
                                        <p:cTn id="32" dur="1" fill="hold">
                                          <p:stCondLst>
                                            <p:cond delay="0"/>
                                          </p:stCondLst>
                                        </p:cTn>
                                        <p:tgtEl>
                                          <p:spTgt spid="403459">
                                            <p:txEl>
                                              <p:pRg st="3" end="3"/>
                                            </p:txEl>
                                          </p:spTgt>
                                        </p:tgtEl>
                                        <p:attrNameLst>
                                          <p:attrName>style.visibility</p:attrName>
                                        </p:attrNameLst>
                                      </p:cBhvr>
                                      <p:to>
                                        <p:strVal val="visible"/>
                                      </p:to>
                                    </p:set>
                                    <p:anim calcmode="lin" valueType="num">
                                      <p:cBhvr>
                                        <p:cTn id="33" dur="500" fill="hold"/>
                                        <p:tgtEl>
                                          <p:spTgt spid="403459">
                                            <p:txEl>
                                              <p:pRg st="3" end="3"/>
                                            </p:txEl>
                                          </p:spTgt>
                                        </p:tgtEl>
                                        <p:attrNameLst>
                                          <p:attrName>ppt_x</p:attrName>
                                        </p:attrNameLst>
                                      </p:cBhvr>
                                      <p:tavLst>
                                        <p:tav tm="0">
                                          <p:val>
                                            <p:strVal val="#ppt_x+#ppt_w/2"/>
                                          </p:val>
                                        </p:tav>
                                        <p:tav tm="100000">
                                          <p:val>
                                            <p:strVal val="#ppt_x"/>
                                          </p:val>
                                        </p:tav>
                                      </p:tavLst>
                                    </p:anim>
                                    <p:anim calcmode="lin" valueType="num">
                                      <p:cBhvr>
                                        <p:cTn id="34" dur="500" fill="hold"/>
                                        <p:tgtEl>
                                          <p:spTgt spid="403459">
                                            <p:txEl>
                                              <p:pRg st="3" end="3"/>
                                            </p:txEl>
                                          </p:spTgt>
                                        </p:tgtEl>
                                        <p:attrNameLst>
                                          <p:attrName>ppt_y</p:attrName>
                                        </p:attrNameLst>
                                      </p:cBhvr>
                                      <p:tavLst>
                                        <p:tav tm="0">
                                          <p:val>
                                            <p:strVal val="#ppt_y"/>
                                          </p:val>
                                        </p:tav>
                                        <p:tav tm="100000">
                                          <p:val>
                                            <p:strVal val="#ppt_y"/>
                                          </p:val>
                                        </p:tav>
                                      </p:tavLst>
                                    </p:anim>
                                    <p:anim calcmode="lin" valueType="num">
                                      <p:cBhvr>
                                        <p:cTn id="35" dur="500" fill="hold"/>
                                        <p:tgtEl>
                                          <p:spTgt spid="403459">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403459">
                                            <p:txEl>
                                              <p:pRg st="3" end="3"/>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3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458" grpId="0" autoUpdateAnimBg="0"/>
      <p:bldP spid="403459"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Neurotransmitters and the </a:t>
            </a:r>
            <a:r>
              <a:rPr lang="en-GB" dirty="0" err="1" smtClean="0"/>
              <a:t>ACh</a:t>
            </a:r>
            <a:r>
              <a:rPr lang="en-GB" dirty="0" smtClean="0"/>
              <a:t> hypothesis</a:t>
            </a:r>
            <a:endParaRPr lang="en-GB" dirty="0"/>
          </a:p>
        </p:txBody>
      </p:sp>
      <p:sp>
        <p:nvSpPr>
          <p:cNvPr id="5" name="Content Placeholder 4"/>
          <p:cNvSpPr>
            <a:spLocks noGrp="1"/>
          </p:cNvSpPr>
          <p:nvPr>
            <p:ph idx="1"/>
          </p:nvPr>
        </p:nvSpPr>
        <p:spPr/>
        <p:txBody>
          <a:bodyPr/>
          <a:lstStyle/>
          <a:p>
            <a:r>
              <a:rPr lang="en-GB" dirty="0" smtClean="0"/>
              <a:t>Alzheimer’s disease has shown an association with deterioration in the following neurotransmitter systems: </a:t>
            </a:r>
          </a:p>
          <a:p>
            <a:pPr lvl="1"/>
            <a:r>
              <a:rPr lang="en-GB" dirty="0" smtClean="0"/>
              <a:t>acetylcholine (</a:t>
            </a:r>
            <a:r>
              <a:rPr lang="en-GB" dirty="0" err="1" smtClean="0"/>
              <a:t>ACh</a:t>
            </a:r>
            <a:r>
              <a:rPr lang="en-GB" dirty="0" smtClean="0"/>
              <a:t>)</a:t>
            </a:r>
          </a:p>
          <a:p>
            <a:pPr lvl="1"/>
            <a:r>
              <a:rPr lang="en-GB" dirty="0" err="1" smtClean="0"/>
              <a:t>noradrenaline</a:t>
            </a:r>
            <a:endParaRPr lang="en-GB" dirty="0" smtClean="0"/>
          </a:p>
          <a:p>
            <a:pPr lvl="1"/>
            <a:r>
              <a:rPr lang="en-GB" dirty="0" smtClean="0"/>
              <a:t>serotonin </a:t>
            </a:r>
          </a:p>
          <a:p>
            <a:r>
              <a:rPr lang="en-GB" dirty="0" err="1" smtClean="0"/>
              <a:t>Degereration</a:t>
            </a:r>
            <a:r>
              <a:rPr lang="en-GB" dirty="0" smtClean="0"/>
              <a:t> of neurons of nucleus </a:t>
            </a:r>
            <a:r>
              <a:rPr lang="en-GB" dirty="0" err="1" smtClean="0"/>
              <a:t>basalis</a:t>
            </a:r>
            <a:r>
              <a:rPr lang="en-GB" dirty="0" smtClean="0"/>
              <a:t> of </a:t>
            </a:r>
            <a:r>
              <a:rPr lang="en-GB" dirty="0" err="1" smtClean="0"/>
              <a:t>Meynert</a:t>
            </a:r>
            <a:r>
              <a:rPr lang="en-GB" dirty="0" smtClean="0"/>
              <a:t> – acetylcholine </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r>
              <a:rPr lang="en-GB" dirty="0" smtClean="0"/>
              <a:t>Beta amyloid hypothesis</a:t>
            </a:r>
            <a:endParaRPr lang="en-US" dirty="0" smtClean="0"/>
          </a:p>
        </p:txBody>
      </p:sp>
      <p:sp>
        <p:nvSpPr>
          <p:cNvPr id="376835" name="Rectangle 3"/>
          <p:cNvSpPr>
            <a:spLocks noGrp="1" noChangeArrowheads="1"/>
          </p:cNvSpPr>
          <p:nvPr>
            <p:ph type="body" idx="1"/>
          </p:nvPr>
        </p:nvSpPr>
        <p:spPr/>
        <p:txBody>
          <a:bodyPr/>
          <a:lstStyle/>
          <a:p>
            <a:r>
              <a:rPr lang="en-US" sz="2600" dirty="0" smtClean="0"/>
              <a:t>Amyloid are plaque-like buildups of proteins</a:t>
            </a:r>
          </a:p>
          <a:p>
            <a:endParaRPr lang="en-US" sz="2600" dirty="0" smtClean="0"/>
          </a:p>
          <a:p>
            <a:r>
              <a:rPr lang="en-US" sz="2600" dirty="0" smtClean="0"/>
              <a:t>Cause holes in the brain</a:t>
            </a:r>
          </a:p>
          <a:p>
            <a:endParaRPr lang="en-US" sz="2600" dirty="0" smtClean="0"/>
          </a:p>
          <a:p>
            <a:r>
              <a:rPr lang="en-US" sz="2600" dirty="0" smtClean="0"/>
              <a:t>Cause destruction of neuron process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76834"/>
                                        </p:tgtEl>
                                        <p:attrNameLst>
                                          <p:attrName>style.visibility</p:attrName>
                                        </p:attrNameLst>
                                      </p:cBhvr>
                                      <p:to>
                                        <p:strVal val="visible"/>
                                      </p:to>
                                    </p:set>
                                    <p:anim calcmode="lin" valueType="num">
                                      <p:cBhvr>
                                        <p:cTn id="7" dur="1000" fill="hold"/>
                                        <p:tgtEl>
                                          <p:spTgt spid="376834"/>
                                        </p:tgtEl>
                                        <p:attrNameLst>
                                          <p:attrName>ppt_w</p:attrName>
                                        </p:attrNameLst>
                                      </p:cBhvr>
                                      <p:tavLst>
                                        <p:tav tm="0">
                                          <p:val>
                                            <p:fltVal val="0"/>
                                          </p:val>
                                        </p:tav>
                                        <p:tav tm="100000">
                                          <p:val>
                                            <p:strVal val="#ppt_w"/>
                                          </p:val>
                                        </p:tav>
                                      </p:tavLst>
                                    </p:anim>
                                    <p:anim calcmode="lin" valueType="num">
                                      <p:cBhvr>
                                        <p:cTn id="8" dur="1000" fill="hold"/>
                                        <p:tgtEl>
                                          <p:spTgt spid="376834"/>
                                        </p:tgtEl>
                                        <p:attrNameLst>
                                          <p:attrName>ppt_h</p:attrName>
                                        </p:attrNameLst>
                                      </p:cBhvr>
                                      <p:tavLst>
                                        <p:tav tm="0">
                                          <p:val>
                                            <p:fltVal val="0"/>
                                          </p:val>
                                        </p:tav>
                                        <p:tav tm="100000">
                                          <p:val>
                                            <p:strVal val="#ppt_h"/>
                                          </p:val>
                                        </p:tav>
                                      </p:tavLst>
                                    </p:anim>
                                    <p:anim calcmode="lin" valueType="num">
                                      <p:cBhvr>
                                        <p:cTn id="9" dur="1000" fill="hold"/>
                                        <p:tgtEl>
                                          <p:spTgt spid="37683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7683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76835">
                                            <p:txEl>
                                              <p:pRg st="0" end="0"/>
                                            </p:txEl>
                                          </p:spTgt>
                                        </p:tgtEl>
                                        <p:attrNameLst>
                                          <p:attrName>style.visibility</p:attrName>
                                        </p:attrNameLst>
                                      </p:cBhvr>
                                      <p:to>
                                        <p:strVal val="visible"/>
                                      </p:to>
                                    </p:set>
                                    <p:anim calcmode="lin" valueType="num">
                                      <p:cBhvr additive="base">
                                        <p:cTn id="15" dur="500" fill="hold"/>
                                        <p:tgtEl>
                                          <p:spTgt spid="376835">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7683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CHIMES.WAV"/>
                                        </p:tgtEl>
                                      </p:cMediaNode>
                                    </p:audio>
                                  </p:sub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76835">
                                            <p:txEl>
                                              <p:pRg st="2" end="2"/>
                                            </p:txEl>
                                          </p:spTgt>
                                        </p:tgtEl>
                                        <p:attrNameLst>
                                          <p:attrName>style.visibility</p:attrName>
                                        </p:attrNameLst>
                                      </p:cBhvr>
                                      <p:to>
                                        <p:strVal val="visible"/>
                                      </p:to>
                                    </p:set>
                                    <p:anim calcmode="lin" valueType="num">
                                      <p:cBhvr additive="base">
                                        <p:cTn id="21" dur="500" fill="hold"/>
                                        <p:tgtEl>
                                          <p:spTgt spid="376835">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7683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2" name="CHIMES.WAV"/>
                                        </p:tgtEl>
                                      </p:cMediaNode>
                                    </p:audio>
                                  </p:sub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76835">
                                            <p:txEl>
                                              <p:pRg st="4" end="4"/>
                                            </p:txEl>
                                          </p:spTgt>
                                        </p:tgtEl>
                                        <p:attrNameLst>
                                          <p:attrName>style.visibility</p:attrName>
                                        </p:attrNameLst>
                                      </p:cBhvr>
                                      <p:to>
                                        <p:strVal val="visible"/>
                                      </p:to>
                                    </p:set>
                                    <p:anim calcmode="lin" valueType="num">
                                      <p:cBhvr additive="base">
                                        <p:cTn id="27" dur="500" fill="hold"/>
                                        <p:tgtEl>
                                          <p:spTgt spid="376835">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7683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4" grpId="0" autoUpdateAnimBg="0"/>
      <p:bldP spid="376835"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r>
              <a:rPr lang="en-US" dirty="0" smtClean="0"/>
              <a:t>What causes amyloids?</a:t>
            </a:r>
          </a:p>
        </p:txBody>
      </p:sp>
      <p:sp>
        <p:nvSpPr>
          <p:cNvPr id="377859" name="Rectangle 3"/>
          <p:cNvSpPr>
            <a:spLocks noGrp="1" noChangeArrowheads="1"/>
          </p:cNvSpPr>
          <p:nvPr>
            <p:ph type="body" idx="1"/>
          </p:nvPr>
        </p:nvSpPr>
        <p:spPr/>
        <p:txBody>
          <a:bodyPr/>
          <a:lstStyle/>
          <a:p>
            <a:pPr>
              <a:lnSpc>
                <a:spcPct val="90000"/>
              </a:lnSpc>
            </a:pPr>
            <a:r>
              <a:rPr lang="en-US" sz="2600" dirty="0" smtClean="0"/>
              <a:t>Abnormal peptide fragment called beta amyloid (</a:t>
            </a:r>
            <a:r>
              <a:rPr lang="en-US" sz="2600" dirty="0" err="1" smtClean="0">
                <a:latin typeface="Symbol" pitchFamily="18" charset="2"/>
              </a:rPr>
              <a:t>b</a:t>
            </a:r>
            <a:r>
              <a:rPr lang="en-US" sz="2600" dirty="0" err="1" smtClean="0"/>
              <a:t>A</a:t>
            </a:r>
            <a:r>
              <a:rPr lang="en-US" sz="2600" dirty="0" smtClean="0"/>
              <a:t>)</a:t>
            </a:r>
          </a:p>
          <a:p>
            <a:pPr>
              <a:lnSpc>
                <a:spcPct val="90000"/>
              </a:lnSpc>
            </a:pPr>
            <a:endParaRPr lang="en-US" sz="2600" dirty="0" smtClean="0"/>
          </a:p>
          <a:p>
            <a:pPr>
              <a:lnSpc>
                <a:spcPct val="90000"/>
              </a:lnSpc>
            </a:pPr>
            <a:r>
              <a:rPr lang="en-US" sz="2600" dirty="0" smtClean="0"/>
              <a:t>This </a:t>
            </a:r>
            <a:r>
              <a:rPr lang="en-US" sz="2600" dirty="0" err="1" smtClean="0">
                <a:latin typeface="Symbol" pitchFamily="18" charset="2"/>
              </a:rPr>
              <a:t>b</a:t>
            </a:r>
            <a:r>
              <a:rPr lang="en-US" sz="2600" dirty="0" err="1" smtClean="0"/>
              <a:t>A</a:t>
            </a:r>
            <a:r>
              <a:rPr lang="en-US" sz="2600" dirty="0" smtClean="0"/>
              <a:t> protein is part of the amyloid precursor protein (APP), normally found in brains</a:t>
            </a:r>
          </a:p>
          <a:p>
            <a:pPr>
              <a:lnSpc>
                <a:spcPct val="90000"/>
              </a:lnSpc>
            </a:pPr>
            <a:endParaRPr lang="en-US" sz="2600" dirty="0" smtClean="0"/>
          </a:p>
          <a:p>
            <a:pPr>
              <a:lnSpc>
                <a:spcPct val="90000"/>
              </a:lnSpc>
            </a:pPr>
            <a:r>
              <a:rPr lang="en-US" sz="2600" dirty="0" smtClean="0"/>
              <a:t>Protease enzymes cleave </a:t>
            </a:r>
            <a:r>
              <a:rPr lang="en-US" sz="2600" dirty="0" err="1" smtClean="0">
                <a:latin typeface="Symbol" pitchFamily="18" charset="2"/>
              </a:rPr>
              <a:t>b</a:t>
            </a:r>
            <a:r>
              <a:rPr lang="en-US" sz="2600" dirty="0" err="1" smtClean="0"/>
              <a:t>A</a:t>
            </a:r>
            <a:r>
              <a:rPr lang="en-US" sz="2600" dirty="0" smtClean="0"/>
              <a:t> fragments</a:t>
            </a:r>
          </a:p>
          <a:p>
            <a:pPr>
              <a:lnSpc>
                <a:spcPct val="90000"/>
              </a:lnSpc>
            </a:pPr>
            <a:endParaRPr lang="en-US" sz="2600" dirty="0" smtClean="0"/>
          </a:p>
          <a:p>
            <a:pPr>
              <a:lnSpc>
                <a:spcPct val="90000"/>
              </a:lnSpc>
            </a:pPr>
            <a:r>
              <a:rPr lang="en-US" sz="2600" dirty="0" smtClean="0"/>
              <a:t>These fragments form plaques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377858"/>
                                        </p:tgtEl>
                                        <p:attrNameLst>
                                          <p:attrName>style.visibility</p:attrName>
                                        </p:attrNameLst>
                                      </p:cBhvr>
                                      <p:to>
                                        <p:strVal val="visible"/>
                                      </p:to>
                                    </p:set>
                                    <p:anim calcmode="lin" valueType="num">
                                      <p:cBhvr>
                                        <p:cTn id="7" dur="500" fill="hold"/>
                                        <p:tgtEl>
                                          <p:spTgt spid="377858"/>
                                        </p:tgtEl>
                                        <p:attrNameLst>
                                          <p:attrName>ppt_x</p:attrName>
                                        </p:attrNameLst>
                                      </p:cBhvr>
                                      <p:tavLst>
                                        <p:tav tm="0">
                                          <p:val>
                                            <p:strVal val="#ppt_x-#ppt_w/2"/>
                                          </p:val>
                                        </p:tav>
                                        <p:tav tm="100000">
                                          <p:val>
                                            <p:strVal val="#ppt_x"/>
                                          </p:val>
                                        </p:tav>
                                      </p:tavLst>
                                    </p:anim>
                                    <p:anim calcmode="lin" valueType="num">
                                      <p:cBhvr>
                                        <p:cTn id="8" dur="500" fill="hold"/>
                                        <p:tgtEl>
                                          <p:spTgt spid="377858"/>
                                        </p:tgtEl>
                                        <p:attrNameLst>
                                          <p:attrName>ppt_y</p:attrName>
                                        </p:attrNameLst>
                                      </p:cBhvr>
                                      <p:tavLst>
                                        <p:tav tm="0">
                                          <p:val>
                                            <p:strVal val="#ppt_y"/>
                                          </p:val>
                                        </p:tav>
                                        <p:tav tm="100000">
                                          <p:val>
                                            <p:strVal val="#ppt_y"/>
                                          </p:val>
                                        </p:tav>
                                      </p:tavLst>
                                    </p:anim>
                                    <p:anim calcmode="lin" valueType="num">
                                      <p:cBhvr>
                                        <p:cTn id="9" dur="500" fill="hold"/>
                                        <p:tgtEl>
                                          <p:spTgt spid="377858"/>
                                        </p:tgtEl>
                                        <p:attrNameLst>
                                          <p:attrName>ppt_w</p:attrName>
                                        </p:attrNameLst>
                                      </p:cBhvr>
                                      <p:tavLst>
                                        <p:tav tm="0">
                                          <p:val>
                                            <p:fltVal val="0"/>
                                          </p:val>
                                        </p:tav>
                                        <p:tav tm="100000">
                                          <p:val>
                                            <p:strVal val="#ppt_w"/>
                                          </p:val>
                                        </p:tav>
                                      </p:tavLst>
                                    </p:anim>
                                    <p:anim calcmode="lin" valueType="num">
                                      <p:cBhvr>
                                        <p:cTn id="10" dur="500" fill="hold"/>
                                        <p:tgtEl>
                                          <p:spTgt spid="377858"/>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377859">
                                            <p:txEl>
                                              <p:pRg st="0" end="0"/>
                                            </p:txEl>
                                          </p:spTgt>
                                        </p:tgtEl>
                                        <p:attrNameLst>
                                          <p:attrName>style.visibility</p:attrName>
                                        </p:attrNameLst>
                                      </p:cBhvr>
                                      <p:to>
                                        <p:strVal val="visible"/>
                                      </p:to>
                                    </p:set>
                                    <p:anim calcmode="lin" valueType="num">
                                      <p:cBhvr>
                                        <p:cTn id="15" dur="500" fill="hold"/>
                                        <p:tgtEl>
                                          <p:spTgt spid="37785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77859">
                                            <p:txEl>
                                              <p:pRg st="0" end="0"/>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3"/>
                                            </p:cond>
                                          </p:stCondLst>
                                          <p:endCondLst>
                                            <p:cond evt="onStopAudio" delay="0">
                                              <p:tgtEl>
                                                <p:sldTgt/>
                                              </p:tgtEl>
                                            </p:cond>
                                          </p:endCondLst>
                                        </p:cTn>
                                        <p:tgtEl>
                                          <p:sndTgt r:embed="rId2" name="CHIMES.WAV"/>
                                        </p:tgtEl>
                                      </p:cMediaNode>
                                    </p:audio>
                                  </p:sub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377859">
                                            <p:txEl>
                                              <p:pRg st="2" end="2"/>
                                            </p:txEl>
                                          </p:spTgt>
                                        </p:tgtEl>
                                        <p:attrNameLst>
                                          <p:attrName>style.visibility</p:attrName>
                                        </p:attrNameLst>
                                      </p:cBhvr>
                                      <p:to>
                                        <p:strVal val="visible"/>
                                      </p:to>
                                    </p:set>
                                    <p:anim calcmode="lin" valueType="num">
                                      <p:cBhvr>
                                        <p:cTn id="21" dur="500" fill="hold"/>
                                        <p:tgtEl>
                                          <p:spTgt spid="37785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77859">
                                            <p:txEl>
                                              <p:pRg st="2" end="2"/>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9"/>
                                            </p:cond>
                                          </p:stCondLst>
                                          <p:endCondLst>
                                            <p:cond evt="onStopAudio" delay="0">
                                              <p:tgtEl>
                                                <p:sldTgt/>
                                              </p:tgtEl>
                                            </p:cond>
                                          </p:endCondLst>
                                        </p:cTn>
                                        <p:tgtEl>
                                          <p:sndTgt r:embed="rId2" name="CHIMES.WAV"/>
                                        </p:tgtEl>
                                      </p:cMediaNode>
                                    </p:audio>
                                  </p:sub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377859">
                                            <p:txEl>
                                              <p:pRg st="4" end="4"/>
                                            </p:txEl>
                                          </p:spTgt>
                                        </p:tgtEl>
                                        <p:attrNameLst>
                                          <p:attrName>style.visibility</p:attrName>
                                        </p:attrNameLst>
                                      </p:cBhvr>
                                      <p:to>
                                        <p:strVal val="visible"/>
                                      </p:to>
                                    </p:set>
                                    <p:anim calcmode="lin" valueType="num">
                                      <p:cBhvr>
                                        <p:cTn id="27" dur="500" fill="hold"/>
                                        <p:tgtEl>
                                          <p:spTgt spid="377859">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77859">
                                            <p:txEl>
                                              <p:pRg st="4" end="4"/>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5"/>
                                            </p:cond>
                                          </p:stCondLst>
                                          <p:endCondLst>
                                            <p:cond evt="onStopAudio" delay="0">
                                              <p:tgtEl>
                                                <p:sldTgt/>
                                              </p:tgtEl>
                                            </p:cond>
                                          </p:endCondLst>
                                        </p:cTn>
                                        <p:tgtEl>
                                          <p:sndTgt r:embed="rId2" name="CHIMES.WAV"/>
                                        </p:tgtEl>
                                      </p:cMediaNode>
                                    </p:audio>
                                  </p:sub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377859">
                                            <p:txEl>
                                              <p:pRg st="6" end="6"/>
                                            </p:txEl>
                                          </p:spTgt>
                                        </p:tgtEl>
                                        <p:attrNameLst>
                                          <p:attrName>style.visibility</p:attrName>
                                        </p:attrNameLst>
                                      </p:cBhvr>
                                      <p:to>
                                        <p:strVal val="visible"/>
                                      </p:to>
                                    </p:set>
                                    <p:anim calcmode="lin" valueType="num">
                                      <p:cBhvr>
                                        <p:cTn id="33" dur="500" fill="hold"/>
                                        <p:tgtEl>
                                          <p:spTgt spid="377859">
                                            <p:txEl>
                                              <p:pRg st="6" end="6"/>
                                            </p:txEl>
                                          </p:spTgt>
                                        </p:tgtEl>
                                        <p:attrNameLst>
                                          <p:attrName>ppt_w</p:attrName>
                                        </p:attrNameLst>
                                      </p:cBhvr>
                                      <p:tavLst>
                                        <p:tav tm="0">
                                          <p:val>
                                            <p:fltVal val="0"/>
                                          </p:val>
                                        </p:tav>
                                        <p:tav tm="100000">
                                          <p:val>
                                            <p:strVal val="#ppt_w"/>
                                          </p:val>
                                        </p:tav>
                                      </p:tavLst>
                                    </p:anim>
                                    <p:anim calcmode="lin" valueType="num">
                                      <p:cBhvr>
                                        <p:cTn id="34" dur="500" fill="hold"/>
                                        <p:tgtEl>
                                          <p:spTgt spid="377859">
                                            <p:txEl>
                                              <p:pRg st="6" end="6"/>
                                            </p:txEl>
                                          </p:spTgt>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31"/>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8" grpId="0" autoUpdateAnimBg="0"/>
      <p:bldP spid="377859"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a:xfrm>
            <a:off x="714375" y="386499"/>
            <a:ext cx="8429625" cy="1143000"/>
          </a:xfrm>
        </p:spPr>
        <p:txBody>
          <a:bodyPr/>
          <a:lstStyle/>
          <a:p>
            <a:r>
              <a:rPr lang="en-US" sz="3600" dirty="0" smtClean="0"/>
              <a:t>Amyloid </a:t>
            </a:r>
            <a:r>
              <a:rPr lang="en-US" sz="3600" dirty="0" err="1" smtClean="0"/>
              <a:t>preprotein</a:t>
            </a:r>
            <a:r>
              <a:rPr lang="en-US" sz="3600" dirty="0" smtClean="0"/>
              <a:t> (APP) gene</a:t>
            </a:r>
          </a:p>
        </p:txBody>
      </p:sp>
      <p:sp>
        <p:nvSpPr>
          <p:cNvPr id="395267" name="Rectangle 3"/>
          <p:cNvSpPr>
            <a:spLocks noGrp="1" noChangeArrowheads="1"/>
          </p:cNvSpPr>
          <p:nvPr>
            <p:ph type="body" idx="1"/>
          </p:nvPr>
        </p:nvSpPr>
        <p:spPr>
          <a:xfrm>
            <a:off x="795779" y="2304854"/>
            <a:ext cx="8763000" cy="4114800"/>
          </a:xfrm>
        </p:spPr>
        <p:txBody>
          <a:bodyPr/>
          <a:lstStyle/>
          <a:p>
            <a:pPr>
              <a:lnSpc>
                <a:spcPct val="90000"/>
              </a:lnSpc>
            </a:pPr>
            <a:r>
              <a:rPr lang="en-US" sz="2000" dirty="0" smtClean="0"/>
              <a:t>A 39-43 A.A. fragment which forms the core of the amyloid plaques  </a:t>
            </a:r>
          </a:p>
          <a:p>
            <a:pPr>
              <a:lnSpc>
                <a:spcPct val="90000"/>
              </a:lnSpc>
            </a:pPr>
            <a:r>
              <a:rPr lang="en-US" sz="2000" dirty="0" smtClean="0"/>
              <a:t>Located on chromosome 21</a:t>
            </a:r>
          </a:p>
          <a:p>
            <a:pPr>
              <a:lnSpc>
                <a:spcPct val="90000"/>
              </a:lnSpc>
            </a:pPr>
            <a:r>
              <a:rPr lang="en-US" sz="2000" dirty="0" smtClean="0"/>
              <a:t>APP mutations may result in:</a:t>
            </a:r>
          </a:p>
          <a:p>
            <a:pPr>
              <a:lnSpc>
                <a:spcPct val="90000"/>
              </a:lnSpc>
              <a:buFont typeface="Symbol" pitchFamily="18" charset="2"/>
              <a:buNone/>
            </a:pPr>
            <a:r>
              <a:rPr lang="en-US" sz="2000" dirty="0" smtClean="0"/>
              <a:t>	- overproduction of </a:t>
            </a:r>
            <a:r>
              <a:rPr lang="en-US" sz="2000" dirty="0" err="1" smtClean="0">
                <a:latin typeface="Symbol" pitchFamily="18" charset="2"/>
              </a:rPr>
              <a:t>b</a:t>
            </a:r>
            <a:r>
              <a:rPr lang="en-US" sz="2000" dirty="0" err="1" smtClean="0"/>
              <a:t>A</a:t>
            </a:r>
            <a:r>
              <a:rPr lang="en-US" sz="2000" dirty="0" smtClean="0"/>
              <a:t> protein</a:t>
            </a:r>
          </a:p>
          <a:p>
            <a:pPr>
              <a:lnSpc>
                <a:spcPct val="90000"/>
              </a:lnSpc>
              <a:buFont typeface="Symbol" pitchFamily="18" charset="2"/>
              <a:buNone/>
            </a:pPr>
            <a:r>
              <a:rPr lang="en-US" sz="2000" dirty="0" smtClean="0"/>
              <a:t>	- changed the configuration of APP</a:t>
            </a:r>
          </a:p>
          <a:p>
            <a:pPr>
              <a:lnSpc>
                <a:spcPct val="90000"/>
              </a:lnSpc>
            </a:pPr>
            <a:r>
              <a:rPr lang="en-US" sz="2000" dirty="0" smtClean="0"/>
              <a:t>This facilitates abnormal cleavage, resulting in increased formation and deposition of </a:t>
            </a:r>
            <a:r>
              <a:rPr lang="en-US" sz="2000" dirty="0" err="1" smtClean="0">
                <a:latin typeface="Symbol" pitchFamily="18" charset="2"/>
              </a:rPr>
              <a:t>b</a:t>
            </a:r>
            <a:r>
              <a:rPr lang="en-US" sz="2000" dirty="0" err="1" smtClean="0"/>
              <a:t>A</a:t>
            </a:r>
            <a:endParaRPr lang="en-US" sz="2000" dirty="0" smtClean="0"/>
          </a:p>
          <a:p>
            <a:pPr>
              <a:lnSpc>
                <a:spcPct val="90000"/>
              </a:lnSpc>
            </a:pPr>
            <a:r>
              <a:rPr lang="en-US" sz="2000" dirty="0" smtClean="0"/>
              <a:t>The association between Downs Syndrome and 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5266"/>
                                        </p:tgtEl>
                                        <p:attrNameLst>
                                          <p:attrName>style.visibility</p:attrName>
                                        </p:attrNameLst>
                                      </p:cBhvr>
                                      <p:to>
                                        <p:strVal val="visible"/>
                                      </p:to>
                                    </p:set>
                                    <p:anim calcmode="lin" valueType="num">
                                      <p:cBhvr additive="base">
                                        <p:cTn id="7" dur="500" fill="hold"/>
                                        <p:tgtEl>
                                          <p:spTgt spid="395266"/>
                                        </p:tgtEl>
                                        <p:attrNameLst>
                                          <p:attrName>ppt_x</p:attrName>
                                        </p:attrNameLst>
                                      </p:cBhvr>
                                      <p:tavLst>
                                        <p:tav tm="0">
                                          <p:val>
                                            <p:strVal val="#ppt_x"/>
                                          </p:val>
                                        </p:tav>
                                        <p:tav tm="100000">
                                          <p:val>
                                            <p:strVal val="#ppt_x"/>
                                          </p:val>
                                        </p:tav>
                                      </p:tavLst>
                                    </p:anim>
                                    <p:anim calcmode="lin" valueType="num">
                                      <p:cBhvr additive="base">
                                        <p:cTn id="8" dur="500" fill="hold"/>
                                        <p:tgtEl>
                                          <p:spTgt spid="3952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95267">
                                            <p:txEl>
                                              <p:pRg st="0" end="0"/>
                                            </p:txEl>
                                          </p:spTgt>
                                        </p:tgtEl>
                                        <p:attrNameLst>
                                          <p:attrName>style.visibility</p:attrName>
                                        </p:attrNameLst>
                                      </p:cBhvr>
                                      <p:to>
                                        <p:strVal val="visible"/>
                                      </p:to>
                                    </p:set>
                                    <p:anim calcmode="lin" valueType="num">
                                      <p:cBhvr additive="base">
                                        <p:cTn id="13" dur="500" fill="hold"/>
                                        <p:tgtEl>
                                          <p:spTgt spid="39526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95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95267">
                                            <p:txEl>
                                              <p:pRg st="1" end="1"/>
                                            </p:txEl>
                                          </p:spTgt>
                                        </p:tgtEl>
                                        <p:attrNameLst>
                                          <p:attrName>style.visibility</p:attrName>
                                        </p:attrNameLst>
                                      </p:cBhvr>
                                      <p:to>
                                        <p:strVal val="visible"/>
                                      </p:to>
                                    </p:set>
                                    <p:anim calcmode="lin" valueType="num">
                                      <p:cBhvr additive="base">
                                        <p:cTn id="19" dur="500" fill="hold"/>
                                        <p:tgtEl>
                                          <p:spTgt spid="395267">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95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95267">
                                            <p:txEl>
                                              <p:pRg st="2" end="2"/>
                                            </p:txEl>
                                          </p:spTgt>
                                        </p:tgtEl>
                                        <p:attrNameLst>
                                          <p:attrName>style.visibility</p:attrName>
                                        </p:attrNameLst>
                                      </p:cBhvr>
                                      <p:to>
                                        <p:strVal val="visible"/>
                                      </p:to>
                                    </p:set>
                                    <p:anim calcmode="lin" valueType="num">
                                      <p:cBhvr additive="base">
                                        <p:cTn id="25" dur="500" fill="hold"/>
                                        <p:tgtEl>
                                          <p:spTgt spid="395267">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95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95267">
                                            <p:txEl>
                                              <p:pRg st="3" end="3"/>
                                            </p:txEl>
                                          </p:spTgt>
                                        </p:tgtEl>
                                        <p:attrNameLst>
                                          <p:attrName>style.visibility</p:attrName>
                                        </p:attrNameLst>
                                      </p:cBhvr>
                                      <p:to>
                                        <p:strVal val="visible"/>
                                      </p:to>
                                    </p:set>
                                    <p:anim calcmode="lin" valueType="num">
                                      <p:cBhvr additive="base">
                                        <p:cTn id="31" dur="500" fill="hold"/>
                                        <p:tgtEl>
                                          <p:spTgt spid="395267">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952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95267">
                                            <p:txEl>
                                              <p:pRg st="4" end="4"/>
                                            </p:txEl>
                                          </p:spTgt>
                                        </p:tgtEl>
                                        <p:attrNameLst>
                                          <p:attrName>style.visibility</p:attrName>
                                        </p:attrNameLst>
                                      </p:cBhvr>
                                      <p:to>
                                        <p:strVal val="visible"/>
                                      </p:to>
                                    </p:set>
                                    <p:anim calcmode="lin" valueType="num">
                                      <p:cBhvr additive="base">
                                        <p:cTn id="37" dur="500" fill="hold"/>
                                        <p:tgtEl>
                                          <p:spTgt spid="395267">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952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95267">
                                            <p:txEl>
                                              <p:pRg st="5" end="5"/>
                                            </p:txEl>
                                          </p:spTgt>
                                        </p:tgtEl>
                                        <p:attrNameLst>
                                          <p:attrName>style.visibility</p:attrName>
                                        </p:attrNameLst>
                                      </p:cBhvr>
                                      <p:to>
                                        <p:strVal val="visible"/>
                                      </p:to>
                                    </p:set>
                                    <p:anim calcmode="lin" valueType="num">
                                      <p:cBhvr additive="base">
                                        <p:cTn id="43" dur="500" fill="hold"/>
                                        <p:tgtEl>
                                          <p:spTgt spid="395267">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9526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95267">
                                            <p:txEl>
                                              <p:pRg st="6" end="6"/>
                                            </p:txEl>
                                          </p:spTgt>
                                        </p:tgtEl>
                                        <p:attrNameLst>
                                          <p:attrName>style.visibility</p:attrName>
                                        </p:attrNameLst>
                                      </p:cBhvr>
                                      <p:to>
                                        <p:strVal val="visible"/>
                                      </p:to>
                                    </p:set>
                                    <p:anim calcmode="lin" valueType="num">
                                      <p:cBhvr additive="base">
                                        <p:cTn id="49" dur="500" fill="hold"/>
                                        <p:tgtEl>
                                          <p:spTgt spid="395267">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9526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5266" grpId="0" autoUpdateAnimBg="0"/>
      <p:bldP spid="395267"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Beta </a:t>
            </a:r>
            <a:r>
              <a:rPr lang="en-GB" dirty="0"/>
              <a:t>a</a:t>
            </a:r>
            <a:r>
              <a:rPr lang="en-GB" dirty="0" smtClean="0"/>
              <a:t>myloid hypothesis</a:t>
            </a:r>
            <a:endParaRPr lang="en-GB" dirty="0"/>
          </a:p>
        </p:txBody>
      </p:sp>
      <p:sp>
        <p:nvSpPr>
          <p:cNvPr id="5" name="Content Placeholder 4"/>
          <p:cNvSpPr>
            <a:spLocks noGrp="1"/>
          </p:cNvSpPr>
          <p:nvPr>
            <p:ph sz="half" idx="2"/>
          </p:nvPr>
        </p:nvSpPr>
        <p:spPr/>
        <p:txBody>
          <a:bodyPr/>
          <a:lstStyle/>
          <a:p>
            <a:r>
              <a:rPr lang="en-US" sz="1600" dirty="0" smtClean="0"/>
              <a:t>Amyloid precursor protein (APP) is the precursor to amyloid plaque </a:t>
            </a:r>
          </a:p>
          <a:p>
            <a:r>
              <a:rPr lang="en-US" sz="1600" dirty="0" smtClean="0"/>
              <a:t>1. APP sticks through the neuron membrane</a:t>
            </a:r>
          </a:p>
          <a:p>
            <a:r>
              <a:rPr lang="en-US" sz="1600" dirty="0" smtClean="0"/>
              <a:t>2. Enzymes cut the APP into fragments of protein, including beta amyloid</a:t>
            </a:r>
          </a:p>
          <a:p>
            <a:r>
              <a:rPr lang="en-US" sz="1600" dirty="0" smtClean="0"/>
              <a:t>Beta amyloid fragments</a:t>
            </a:r>
          </a:p>
          <a:p>
            <a:r>
              <a:rPr lang="en-US" sz="1600" dirty="0" smtClean="0"/>
              <a:t>In AD, many of these clumps form, disrupting the work of neurons. This affects the hippocampus and other areas of the cerebral cortex</a:t>
            </a:r>
          </a:p>
          <a:p>
            <a:pPr lvl="1"/>
            <a:endParaRPr lang="en-GB" sz="1600" dirty="0"/>
          </a:p>
        </p:txBody>
      </p:sp>
      <p:pic>
        <p:nvPicPr>
          <p:cNvPr id="9" name="Picture 2" descr="pptapp1"/>
          <p:cNvPicPr>
            <a:picLocks noChangeAspect="1" noChangeArrowheads="1"/>
          </p:cNvPicPr>
          <p:nvPr/>
        </p:nvPicPr>
        <p:blipFill>
          <a:blip r:embed="rId2" cstate="print"/>
          <a:srcRect/>
          <a:stretch>
            <a:fillRect/>
          </a:stretch>
        </p:blipFill>
        <p:spPr bwMode="auto">
          <a:xfrm>
            <a:off x="1670573" y="1741847"/>
            <a:ext cx="1911611" cy="1276597"/>
          </a:xfrm>
          <a:prstGeom prst="rect">
            <a:avLst/>
          </a:prstGeom>
          <a:noFill/>
          <a:ln w="9525">
            <a:noFill/>
            <a:miter lim="800000"/>
            <a:headEnd/>
            <a:tailEnd/>
          </a:ln>
        </p:spPr>
      </p:pic>
      <p:pic>
        <p:nvPicPr>
          <p:cNvPr id="10" name="Picture 3" descr="pptapp2"/>
          <p:cNvPicPr>
            <a:picLocks noChangeAspect="1" noChangeArrowheads="1"/>
          </p:cNvPicPr>
          <p:nvPr/>
        </p:nvPicPr>
        <p:blipFill>
          <a:blip r:embed="rId3" cstate="print"/>
          <a:srcRect/>
          <a:stretch>
            <a:fillRect/>
          </a:stretch>
        </p:blipFill>
        <p:spPr bwMode="auto">
          <a:xfrm>
            <a:off x="2316361" y="3172703"/>
            <a:ext cx="1972836" cy="1309954"/>
          </a:xfrm>
          <a:prstGeom prst="rect">
            <a:avLst/>
          </a:prstGeom>
          <a:noFill/>
          <a:ln w="9525">
            <a:noFill/>
            <a:miter lim="800000"/>
            <a:headEnd/>
            <a:tailEnd/>
          </a:ln>
        </p:spPr>
      </p:pic>
      <p:pic>
        <p:nvPicPr>
          <p:cNvPr id="11" name="Picture 4" descr="pptapp3"/>
          <p:cNvPicPr>
            <a:picLocks noChangeAspect="1" noChangeArrowheads="1"/>
          </p:cNvPicPr>
          <p:nvPr/>
        </p:nvPicPr>
        <p:blipFill>
          <a:blip r:embed="rId4" cstate="print"/>
          <a:srcRect/>
          <a:stretch>
            <a:fillRect/>
          </a:stretch>
        </p:blipFill>
        <p:spPr bwMode="auto">
          <a:xfrm>
            <a:off x="1359490" y="4820964"/>
            <a:ext cx="1921038" cy="1282892"/>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r>
              <a:rPr lang="en-US" dirty="0" smtClean="0"/>
              <a:t>The tau hypothesis</a:t>
            </a:r>
          </a:p>
        </p:txBody>
      </p:sp>
      <p:sp>
        <p:nvSpPr>
          <p:cNvPr id="380931" name="Rectangle 3"/>
          <p:cNvSpPr>
            <a:spLocks noGrp="1" noChangeArrowheads="1"/>
          </p:cNvSpPr>
          <p:nvPr>
            <p:ph type="body" idx="1"/>
          </p:nvPr>
        </p:nvSpPr>
        <p:spPr/>
        <p:txBody>
          <a:bodyPr/>
          <a:lstStyle/>
          <a:p>
            <a:r>
              <a:rPr lang="en-US" sz="2400" dirty="0" smtClean="0"/>
              <a:t>Tau protein is essential for the growth of neurons and stabilization of microtubules</a:t>
            </a:r>
          </a:p>
          <a:p>
            <a:r>
              <a:rPr lang="en-GB" sz="2400" dirty="0" smtClean="0"/>
              <a:t>Tau is a microtubule associate protein (MAP) that is made up of a group of six proteins in mammals</a:t>
            </a:r>
            <a:endParaRPr lang="en-US" sz="2400" dirty="0" smtClean="0"/>
          </a:p>
          <a:p>
            <a:r>
              <a:rPr lang="en-US" sz="2400" dirty="0" smtClean="0"/>
              <a:t>Forms neurofibrillary tangles</a:t>
            </a:r>
          </a:p>
          <a:p>
            <a:r>
              <a:rPr lang="en-GB" sz="2400" dirty="0" smtClean="0"/>
              <a:t>Distribution and abnormal </a:t>
            </a:r>
            <a:r>
              <a:rPr lang="en-GB" sz="2400" dirty="0" err="1" smtClean="0"/>
              <a:t>phosphorylation</a:t>
            </a:r>
            <a:r>
              <a:rPr lang="en-GB" sz="2400" dirty="0" smtClean="0"/>
              <a:t> of tau are one key piece of the pathology of AD</a:t>
            </a: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80930"/>
                                        </p:tgtEl>
                                        <p:attrNameLst>
                                          <p:attrName>style.visibility</p:attrName>
                                        </p:attrNameLst>
                                      </p:cBhvr>
                                      <p:to>
                                        <p:strVal val="visible"/>
                                      </p:to>
                                    </p:set>
                                    <p:anim calcmode="lin" valueType="num">
                                      <p:cBhvr>
                                        <p:cTn id="7" dur="1000" fill="hold"/>
                                        <p:tgtEl>
                                          <p:spTgt spid="380930"/>
                                        </p:tgtEl>
                                        <p:attrNameLst>
                                          <p:attrName>ppt_w</p:attrName>
                                        </p:attrNameLst>
                                      </p:cBhvr>
                                      <p:tavLst>
                                        <p:tav tm="0">
                                          <p:val>
                                            <p:fltVal val="0"/>
                                          </p:val>
                                        </p:tav>
                                        <p:tav tm="100000">
                                          <p:val>
                                            <p:strVal val="#ppt_w"/>
                                          </p:val>
                                        </p:tav>
                                      </p:tavLst>
                                    </p:anim>
                                    <p:anim calcmode="lin" valueType="num">
                                      <p:cBhvr>
                                        <p:cTn id="8" dur="1000" fill="hold"/>
                                        <p:tgtEl>
                                          <p:spTgt spid="380930"/>
                                        </p:tgtEl>
                                        <p:attrNameLst>
                                          <p:attrName>ppt_h</p:attrName>
                                        </p:attrNameLst>
                                      </p:cBhvr>
                                      <p:tavLst>
                                        <p:tav tm="0">
                                          <p:val>
                                            <p:fltVal val="0"/>
                                          </p:val>
                                        </p:tav>
                                        <p:tav tm="100000">
                                          <p:val>
                                            <p:strVal val="#ppt_h"/>
                                          </p:val>
                                        </p:tav>
                                      </p:tavLst>
                                    </p:anim>
                                    <p:anim calcmode="lin" valueType="num">
                                      <p:cBhvr>
                                        <p:cTn id="9" dur="1000" fill="hold"/>
                                        <p:tgtEl>
                                          <p:spTgt spid="38093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80930"/>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RICOCHET.WAV"/>
                                        </p:tgtEl>
                                      </p:cMediaNode>
                                    </p:audio>
                                  </p:subTnLst>
                                </p:cTn>
                              </p:par>
                            </p:childTnLst>
                          </p:cTn>
                        </p:par>
                      </p:childTnLst>
                    </p:cTn>
                  </p:par>
                  <p:par>
                    <p:cTn id="11" fill="hold">
                      <p:stCondLst>
                        <p:cond delay="indefinite"/>
                      </p:stCondLst>
                      <p:childTnLst>
                        <p:par>
                          <p:cTn id="12" fill="hold">
                            <p:stCondLst>
                              <p:cond delay="0"/>
                            </p:stCondLst>
                            <p:childTnLst>
                              <p:par>
                                <p:cTn id="13" presetID="23" presetClass="entr" presetSubtype="32" fill="hold" grpId="0" nodeType="clickEffect">
                                  <p:stCondLst>
                                    <p:cond delay="0"/>
                                  </p:stCondLst>
                                  <p:childTnLst>
                                    <p:set>
                                      <p:cBhvr>
                                        <p:cTn id="14" dur="1" fill="hold">
                                          <p:stCondLst>
                                            <p:cond delay="0"/>
                                          </p:stCondLst>
                                        </p:cTn>
                                        <p:tgtEl>
                                          <p:spTgt spid="380931">
                                            <p:txEl>
                                              <p:pRg st="0" end="0"/>
                                            </p:txEl>
                                          </p:spTgt>
                                        </p:tgtEl>
                                        <p:attrNameLst>
                                          <p:attrName>style.visibility</p:attrName>
                                        </p:attrNameLst>
                                      </p:cBhvr>
                                      <p:to>
                                        <p:strVal val="visible"/>
                                      </p:to>
                                    </p:set>
                                    <p:anim calcmode="lin" valueType="num">
                                      <p:cBhvr>
                                        <p:cTn id="15" dur="500" fill="hold"/>
                                        <p:tgtEl>
                                          <p:spTgt spid="380931">
                                            <p:txEl>
                                              <p:pRg st="0" end="0"/>
                                            </p:txEl>
                                          </p:spTgt>
                                        </p:tgtEl>
                                        <p:attrNameLst>
                                          <p:attrName>ppt_w</p:attrName>
                                        </p:attrNameLst>
                                      </p:cBhvr>
                                      <p:tavLst>
                                        <p:tav tm="0">
                                          <p:val>
                                            <p:strVal val="4*#ppt_w"/>
                                          </p:val>
                                        </p:tav>
                                        <p:tav tm="100000">
                                          <p:val>
                                            <p:strVal val="#ppt_w"/>
                                          </p:val>
                                        </p:tav>
                                      </p:tavLst>
                                    </p:anim>
                                    <p:anim calcmode="lin" valueType="num">
                                      <p:cBhvr>
                                        <p:cTn id="16" dur="500" fill="hold"/>
                                        <p:tgtEl>
                                          <p:spTgt spid="380931">
                                            <p:txEl>
                                              <p:pRg st="0" end="0"/>
                                            </p:txEl>
                                          </p:spTgt>
                                        </p:tgtEl>
                                        <p:attrNameLst>
                                          <p:attrName>ppt_h</p:attrName>
                                        </p:attrNameLst>
                                      </p:cBhvr>
                                      <p:tavLst>
                                        <p:tav tm="0">
                                          <p:val>
                                            <p:strVal val="4*#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32" fill="hold" grpId="0" nodeType="clickEffect">
                                  <p:stCondLst>
                                    <p:cond delay="0"/>
                                  </p:stCondLst>
                                  <p:childTnLst>
                                    <p:set>
                                      <p:cBhvr>
                                        <p:cTn id="20" dur="1" fill="hold">
                                          <p:stCondLst>
                                            <p:cond delay="0"/>
                                          </p:stCondLst>
                                        </p:cTn>
                                        <p:tgtEl>
                                          <p:spTgt spid="380931">
                                            <p:txEl>
                                              <p:pRg st="1" end="1"/>
                                            </p:txEl>
                                          </p:spTgt>
                                        </p:tgtEl>
                                        <p:attrNameLst>
                                          <p:attrName>style.visibility</p:attrName>
                                        </p:attrNameLst>
                                      </p:cBhvr>
                                      <p:to>
                                        <p:strVal val="visible"/>
                                      </p:to>
                                    </p:set>
                                    <p:anim calcmode="lin" valueType="num">
                                      <p:cBhvr>
                                        <p:cTn id="21" dur="500" fill="hold"/>
                                        <p:tgtEl>
                                          <p:spTgt spid="380931">
                                            <p:txEl>
                                              <p:pRg st="1" end="1"/>
                                            </p:txEl>
                                          </p:spTgt>
                                        </p:tgtEl>
                                        <p:attrNameLst>
                                          <p:attrName>ppt_w</p:attrName>
                                        </p:attrNameLst>
                                      </p:cBhvr>
                                      <p:tavLst>
                                        <p:tav tm="0">
                                          <p:val>
                                            <p:strVal val="4*#ppt_w"/>
                                          </p:val>
                                        </p:tav>
                                        <p:tav tm="100000">
                                          <p:val>
                                            <p:strVal val="#ppt_w"/>
                                          </p:val>
                                        </p:tav>
                                      </p:tavLst>
                                    </p:anim>
                                    <p:anim calcmode="lin" valueType="num">
                                      <p:cBhvr>
                                        <p:cTn id="22" dur="500" fill="hold"/>
                                        <p:tgtEl>
                                          <p:spTgt spid="380931">
                                            <p:txEl>
                                              <p:pRg st="1" end="1"/>
                                            </p:txEl>
                                          </p:spTgt>
                                        </p:tgtEl>
                                        <p:attrNameLst>
                                          <p:attrName>ppt_h</p:attrName>
                                        </p:attrNameLst>
                                      </p:cBhvr>
                                      <p:tavLst>
                                        <p:tav tm="0">
                                          <p:val>
                                            <p:strVal val="4*#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32" fill="hold" grpId="0" nodeType="clickEffect">
                                  <p:stCondLst>
                                    <p:cond delay="0"/>
                                  </p:stCondLst>
                                  <p:childTnLst>
                                    <p:set>
                                      <p:cBhvr>
                                        <p:cTn id="26" dur="1" fill="hold">
                                          <p:stCondLst>
                                            <p:cond delay="0"/>
                                          </p:stCondLst>
                                        </p:cTn>
                                        <p:tgtEl>
                                          <p:spTgt spid="380931">
                                            <p:txEl>
                                              <p:pRg st="2" end="2"/>
                                            </p:txEl>
                                          </p:spTgt>
                                        </p:tgtEl>
                                        <p:attrNameLst>
                                          <p:attrName>style.visibility</p:attrName>
                                        </p:attrNameLst>
                                      </p:cBhvr>
                                      <p:to>
                                        <p:strVal val="visible"/>
                                      </p:to>
                                    </p:set>
                                    <p:anim calcmode="lin" valueType="num">
                                      <p:cBhvr>
                                        <p:cTn id="27" dur="500" fill="hold"/>
                                        <p:tgtEl>
                                          <p:spTgt spid="380931">
                                            <p:txEl>
                                              <p:pRg st="2" end="2"/>
                                            </p:txEl>
                                          </p:spTgt>
                                        </p:tgtEl>
                                        <p:attrNameLst>
                                          <p:attrName>ppt_w</p:attrName>
                                        </p:attrNameLst>
                                      </p:cBhvr>
                                      <p:tavLst>
                                        <p:tav tm="0">
                                          <p:val>
                                            <p:strVal val="4*#ppt_w"/>
                                          </p:val>
                                        </p:tav>
                                        <p:tav tm="100000">
                                          <p:val>
                                            <p:strVal val="#ppt_w"/>
                                          </p:val>
                                        </p:tav>
                                      </p:tavLst>
                                    </p:anim>
                                    <p:anim calcmode="lin" valueType="num">
                                      <p:cBhvr>
                                        <p:cTn id="28" dur="500" fill="hold"/>
                                        <p:tgtEl>
                                          <p:spTgt spid="380931">
                                            <p:txEl>
                                              <p:pRg st="2" end="2"/>
                                            </p:txEl>
                                          </p:spTgt>
                                        </p:tgtEl>
                                        <p:attrNameLst>
                                          <p:attrName>ppt_h</p:attrName>
                                        </p:attrNameLst>
                                      </p:cBhvr>
                                      <p:tavLst>
                                        <p:tav tm="0">
                                          <p:val>
                                            <p:strVal val="4*#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32" fill="hold" grpId="0" nodeType="clickEffect">
                                  <p:stCondLst>
                                    <p:cond delay="0"/>
                                  </p:stCondLst>
                                  <p:childTnLst>
                                    <p:set>
                                      <p:cBhvr>
                                        <p:cTn id="32" dur="1" fill="hold">
                                          <p:stCondLst>
                                            <p:cond delay="0"/>
                                          </p:stCondLst>
                                        </p:cTn>
                                        <p:tgtEl>
                                          <p:spTgt spid="380931">
                                            <p:txEl>
                                              <p:pRg st="3" end="3"/>
                                            </p:txEl>
                                          </p:spTgt>
                                        </p:tgtEl>
                                        <p:attrNameLst>
                                          <p:attrName>style.visibility</p:attrName>
                                        </p:attrNameLst>
                                      </p:cBhvr>
                                      <p:to>
                                        <p:strVal val="visible"/>
                                      </p:to>
                                    </p:set>
                                    <p:anim calcmode="lin" valueType="num">
                                      <p:cBhvr>
                                        <p:cTn id="33" dur="500" fill="hold"/>
                                        <p:tgtEl>
                                          <p:spTgt spid="380931">
                                            <p:txEl>
                                              <p:pRg st="3" end="3"/>
                                            </p:txEl>
                                          </p:spTgt>
                                        </p:tgtEl>
                                        <p:attrNameLst>
                                          <p:attrName>ppt_w</p:attrName>
                                        </p:attrNameLst>
                                      </p:cBhvr>
                                      <p:tavLst>
                                        <p:tav tm="0">
                                          <p:val>
                                            <p:strVal val="4*#ppt_w"/>
                                          </p:val>
                                        </p:tav>
                                        <p:tav tm="100000">
                                          <p:val>
                                            <p:strVal val="#ppt_w"/>
                                          </p:val>
                                        </p:tav>
                                      </p:tavLst>
                                    </p:anim>
                                    <p:anim calcmode="lin" valueType="num">
                                      <p:cBhvr>
                                        <p:cTn id="34" dur="500" fill="hold"/>
                                        <p:tgtEl>
                                          <p:spTgt spid="380931">
                                            <p:txEl>
                                              <p:pRg st="3" end="3"/>
                                            </p:txEl>
                                          </p:spTgt>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0" grpId="0" autoUpdateAnimBg="0"/>
      <p:bldP spid="380931"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p:txBody>
          <a:bodyPr/>
          <a:lstStyle/>
          <a:p>
            <a:r>
              <a:rPr lang="en-US" dirty="0" err="1" smtClean="0"/>
              <a:t>Presenilin</a:t>
            </a:r>
            <a:r>
              <a:rPr lang="en-US" dirty="0" smtClean="0"/>
              <a:t> 1 gene</a:t>
            </a:r>
          </a:p>
        </p:txBody>
      </p:sp>
      <p:sp>
        <p:nvSpPr>
          <p:cNvPr id="394243" name="Rectangle 3"/>
          <p:cNvSpPr>
            <a:spLocks noGrp="1" noChangeArrowheads="1"/>
          </p:cNvSpPr>
          <p:nvPr>
            <p:ph type="body" idx="1"/>
          </p:nvPr>
        </p:nvSpPr>
        <p:spPr/>
        <p:txBody>
          <a:bodyPr/>
          <a:lstStyle/>
          <a:p>
            <a:r>
              <a:rPr lang="en-US" sz="2600" dirty="0" smtClean="0"/>
              <a:t>Early-onset AD</a:t>
            </a:r>
          </a:p>
          <a:p>
            <a:r>
              <a:rPr lang="en-US" sz="2600" dirty="0" smtClean="0"/>
              <a:t>Located on chromosome 14</a:t>
            </a:r>
          </a:p>
          <a:p>
            <a:r>
              <a:rPr lang="en-US" sz="2600" dirty="0" smtClean="0"/>
              <a:t>Function in healthy neurons:</a:t>
            </a:r>
          </a:p>
          <a:p>
            <a:pPr>
              <a:buFont typeface="Symbol" pitchFamily="18" charset="2"/>
              <a:buNone/>
            </a:pPr>
            <a:r>
              <a:rPr lang="en-US" sz="2600" dirty="0" smtClean="0"/>
              <a:t>    - codes for a </a:t>
            </a:r>
            <a:r>
              <a:rPr lang="en-US" sz="2600" dirty="0" err="1" smtClean="0"/>
              <a:t>transmembrane</a:t>
            </a:r>
            <a:r>
              <a:rPr lang="en-US" sz="2600" dirty="0" smtClean="0"/>
              <a:t> protein involved with protein transport within cells or acts as a receptor or channel protein</a:t>
            </a:r>
          </a:p>
          <a:p>
            <a:r>
              <a:rPr lang="en-US" sz="2600" dirty="0" smtClean="0"/>
              <a:t>It alters APP by forming longer </a:t>
            </a:r>
            <a:r>
              <a:rPr lang="en-US" sz="2600" dirty="0" err="1" smtClean="0"/>
              <a:t>A</a:t>
            </a:r>
            <a:r>
              <a:rPr lang="en-US" sz="2600" dirty="0" err="1" smtClean="0">
                <a:latin typeface="Symbol" pitchFamily="18" charset="2"/>
              </a:rPr>
              <a:t>b</a:t>
            </a:r>
            <a:r>
              <a:rPr lang="en-US" sz="2600" dirty="0" smtClean="0"/>
              <a:t> protein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4242"/>
                                        </p:tgtEl>
                                        <p:attrNameLst>
                                          <p:attrName>style.visibility</p:attrName>
                                        </p:attrNameLst>
                                      </p:cBhvr>
                                      <p:to>
                                        <p:strVal val="visible"/>
                                      </p:to>
                                    </p:set>
                                    <p:animEffect transition="in" filter="dissolve">
                                      <p:cBhvr>
                                        <p:cTn id="7" dur="500"/>
                                        <p:tgtEl>
                                          <p:spTgt spid="394242"/>
                                        </p:tgtEl>
                                      </p:cBhvr>
                                    </p:animEffect>
                                  </p:childTnLst>
                                  <p:subTnLst>
                                    <p:audio>
                                      <p:cMediaNode>
                                        <p:cTn display="0" masterRel="sameClick">
                                          <p:stCondLst>
                                            <p:cond evt="begin" delay="0">
                                              <p:tn val="5"/>
                                            </p:cond>
                                          </p:stCondLst>
                                          <p:endCondLst>
                                            <p:cond evt="onStopAudio" delay="0">
                                              <p:tgtEl>
                                                <p:sldTgt/>
                                              </p:tgtEl>
                                            </p:cond>
                                          </p:endCondLst>
                                        </p:cTn>
                                        <p:tgtEl>
                                          <p:sndTgt r:embed="rId2" name="RICOCHET.WAV"/>
                                        </p:tgtEl>
                                      </p:cMediaNode>
                                    </p:audio>
                                  </p:sub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394243">
                                            <p:txEl>
                                              <p:pRg st="0" end="0"/>
                                            </p:txEl>
                                          </p:spTgt>
                                        </p:tgtEl>
                                        <p:attrNameLst>
                                          <p:attrName>style.visibility</p:attrName>
                                        </p:attrNameLst>
                                      </p:cBhvr>
                                      <p:to>
                                        <p:strVal val="visible"/>
                                      </p:to>
                                    </p:set>
                                    <p:animEffect transition="in" filter="strips(upRight)">
                                      <p:cBhvr>
                                        <p:cTn id="12" dur="500"/>
                                        <p:tgtEl>
                                          <p:spTgt spid="3942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394243">
                                            <p:txEl>
                                              <p:pRg st="1" end="1"/>
                                            </p:txEl>
                                          </p:spTgt>
                                        </p:tgtEl>
                                        <p:attrNameLst>
                                          <p:attrName>style.visibility</p:attrName>
                                        </p:attrNameLst>
                                      </p:cBhvr>
                                      <p:to>
                                        <p:strVal val="visible"/>
                                      </p:to>
                                    </p:set>
                                    <p:animEffect transition="in" filter="strips(upRight)">
                                      <p:cBhvr>
                                        <p:cTn id="17" dur="500"/>
                                        <p:tgtEl>
                                          <p:spTgt spid="3942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3" fill="hold" grpId="0" nodeType="clickEffect">
                                  <p:stCondLst>
                                    <p:cond delay="0"/>
                                  </p:stCondLst>
                                  <p:childTnLst>
                                    <p:set>
                                      <p:cBhvr>
                                        <p:cTn id="21" dur="1" fill="hold">
                                          <p:stCondLst>
                                            <p:cond delay="0"/>
                                          </p:stCondLst>
                                        </p:cTn>
                                        <p:tgtEl>
                                          <p:spTgt spid="394243">
                                            <p:txEl>
                                              <p:pRg st="2" end="2"/>
                                            </p:txEl>
                                          </p:spTgt>
                                        </p:tgtEl>
                                        <p:attrNameLst>
                                          <p:attrName>style.visibility</p:attrName>
                                        </p:attrNameLst>
                                      </p:cBhvr>
                                      <p:to>
                                        <p:strVal val="visible"/>
                                      </p:to>
                                    </p:set>
                                    <p:animEffect transition="in" filter="strips(upRight)">
                                      <p:cBhvr>
                                        <p:cTn id="22" dur="500"/>
                                        <p:tgtEl>
                                          <p:spTgt spid="39424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3" fill="hold" grpId="0" nodeType="clickEffect">
                                  <p:stCondLst>
                                    <p:cond delay="0"/>
                                  </p:stCondLst>
                                  <p:childTnLst>
                                    <p:set>
                                      <p:cBhvr>
                                        <p:cTn id="26" dur="1" fill="hold">
                                          <p:stCondLst>
                                            <p:cond delay="0"/>
                                          </p:stCondLst>
                                        </p:cTn>
                                        <p:tgtEl>
                                          <p:spTgt spid="394243">
                                            <p:txEl>
                                              <p:pRg st="3" end="3"/>
                                            </p:txEl>
                                          </p:spTgt>
                                        </p:tgtEl>
                                        <p:attrNameLst>
                                          <p:attrName>style.visibility</p:attrName>
                                        </p:attrNameLst>
                                      </p:cBhvr>
                                      <p:to>
                                        <p:strVal val="visible"/>
                                      </p:to>
                                    </p:set>
                                    <p:animEffect transition="in" filter="strips(upRight)">
                                      <p:cBhvr>
                                        <p:cTn id="27" dur="500"/>
                                        <p:tgtEl>
                                          <p:spTgt spid="39424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3" fill="hold" grpId="0" nodeType="clickEffect">
                                  <p:stCondLst>
                                    <p:cond delay="0"/>
                                  </p:stCondLst>
                                  <p:childTnLst>
                                    <p:set>
                                      <p:cBhvr>
                                        <p:cTn id="31" dur="1" fill="hold">
                                          <p:stCondLst>
                                            <p:cond delay="0"/>
                                          </p:stCondLst>
                                        </p:cTn>
                                        <p:tgtEl>
                                          <p:spTgt spid="394243">
                                            <p:txEl>
                                              <p:pRg st="4" end="4"/>
                                            </p:txEl>
                                          </p:spTgt>
                                        </p:tgtEl>
                                        <p:attrNameLst>
                                          <p:attrName>style.visibility</p:attrName>
                                        </p:attrNameLst>
                                      </p:cBhvr>
                                      <p:to>
                                        <p:strVal val="visible"/>
                                      </p:to>
                                    </p:set>
                                    <p:animEffect transition="in" filter="strips(upRight)">
                                      <p:cBhvr>
                                        <p:cTn id="32" dur="500"/>
                                        <p:tgtEl>
                                          <p:spTgt spid="394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2" grpId="0" autoUpdateAnimBg="0"/>
      <p:bldP spid="394243"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p:txBody>
          <a:bodyPr/>
          <a:lstStyle/>
          <a:p>
            <a:r>
              <a:rPr lang="en-US" dirty="0" err="1" smtClean="0"/>
              <a:t>Presenilin</a:t>
            </a:r>
            <a:r>
              <a:rPr lang="en-US" dirty="0" smtClean="0"/>
              <a:t> 2 gene</a:t>
            </a:r>
          </a:p>
        </p:txBody>
      </p:sp>
      <p:sp>
        <p:nvSpPr>
          <p:cNvPr id="393219" name="Rectangle 3"/>
          <p:cNvSpPr>
            <a:spLocks noGrp="1" noChangeArrowheads="1"/>
          </p:cNvSpPr>
          <p:nvPr>
            <p:ph type="body" idx="1"/>
          </p:nvPr>
        </p:nvSpPr>
        <p:spPr>
          <a:xfrm>
            <a:off x="1145357" y="1792664"/>
            <a:ext cx="7772400" cy="4114800"/>
          </a:xfrm>
        </p:spPr>
        <p:txBody>
          <a:bodyPr/>
          <a:lstStyle/>
          <a:p>
            <a:r>
              <a:rPr lang="en-US" sz="2600" dirty="0" smtClean="0"/>
              <a:t>Early-onset AD</a:t>
            </a:r>
          </a:p>
          <a:p>
            <a:r>
              <a:rPr lang="en-US" sz="2600" dirty="0" smtClean="0"/>
              <a:t>Located on Chromosome 1</a:t>
            </a:r>
          </a:p>
          <a:p>
            <a:r>
              <a:rPr lang="en-US" sz="2600" dirty="0" smtClean="0"/>
              <a:t>Function in normal healthy neurons:</a:t>
            </a:r>
          </a:p>
          <a:p>
            <a:pPr>
              <a:buFont typeface="Symbol" pitchFamily="18" charset="2"/>
              <a:buNone/>
            </a:pPr>
            <a:r>
              <a:rPr lang="en-US" sz="2600" dirty="0" smtClean="0"/>
              <a:t>    - Protein transport within cells and/or a receptor or channel protein</a:t>
            </a:r>
          </a:p>
          <a:p>
            <a:r>
              <a:rPr lang="en-US" sz="2600" dirty="0" smtClean="0"/>
              <a:t>There is a single mutation in PS 2 leading to AD</a:t>
            </a:r>
          </a:p>
          <a:p>
            <a:r>
              <a:rPr lang="en-US" sz="2600" dirty="0" smtClean="0"/>
              <a:t>The </a:t>
            </a:r>
            <a:r>
              <a:rPr lang="en-US" sz="2600" dirty="0" err="1" smtClean="0"/>
              <a:t>A</a:t>
            </a:r>
            <a:r>
              <a:rPr lang="en-US" sz="2600" dirty="0" err="1" smtClean="0">
                <a:latin typeface="Symbol" pitchFamily="18" charset="2"/>
              </a:rPr>
              <a:t>b</a:t>
            </a:r>
            <a:r>
              <a:rPr lang="en-US" sz="2600" dirty="0" smtClean="0"/>
              <a:t> protein is increased in plasma of people with the PS 2 mutation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93218"/>
                                        </p:tgtEl>
                                        <p:attrNameLst>
                                          <p:attrName>style.visibility</p:attrName>
                                        </p:attrNameLst>
                                      </p:cBhvr>
                                      <p:to>
                                        <p:strVal val="visible"/>
                                      </p:to>
                                    </p:set>
                                    <p:anim calcmode="lin" valueType="num">
                                      <p:cBhvr additive="base">
                                        <p:cTn id="7" dur="500" fill="hold"/>
                                        <p:tgtEl>
                                          <p:spTgt spid="393218"/>
                                        </p:tgtEl>
                                        <p:attrNameLst>
                                          <p:attrName>ppt_x</p:attrName>
                                        </p:attrNameLst>
                                      </p:cBhvr>
                                      <p:tavLst>
                                        <p:tav tm="0">
                                          <p:val>
                                            <p:strVal val="#ppt_x"/>
                                          </p:val>
                                        </p:tav>
                                        <p:tav tm="100000">
                                          <p:val>
                                            <p:strVal val="#ppt_x"/>
                                          </p:val>
                                        </p:tav>
                                      </p:tavLst>
                                    </p:anim>
                                    <p:anim calcmode="lin" valueType="num">
                                      <p:cBhvr additive="base">
                                        <p:cTn id="8" dur="500" fill="hold"/>
                                        <p:tgtEl>
                                          <p:spTgt spid="39321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93219">
                                            <p:txEl>
                                              <p:pRg st="0" end="0"/>
                                            </p:txEl>
                                          </p:spTgt>
                                        </p:tgtEl>
                                        <p:attrNameLst>
                                          <p:attrName>style.visibility</p:attrName>
                                        </p:attrNameLst>
                                      </p:cBhvr>
                                      <p:to>
                                        <p:strVal val="visible"/>
                                      </p:to>
                                    </p:set>
                                    <p:anim calcmode="lin" valueType="num">
                                      <p:cBhvr additive="base">
                                        <p:cTn id="13" dur="500" fill="hold"/>
                                        <p:tgtEl>
                                          <p:spTgt spid="39321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93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93219">
                                            <p:txEl>
                                              <p:pRg st="1" end="1"/>
                                            </p:txEl>
                                          </p:spTgt>
                                        </p:tgtEl>
                                        <p:attrNameLst>
                                          <p:attrName>style.visibility</p:attrName>
                                        </p:attrNameLst>
                                      </p:cBhvr>
                                      <p:to>
                                        <p:strVal val="visible"/>
                                      </p:to>
                                    </p:set>
                                    <p:anim calcmode="lin" valueType="num">
                                      <p:cBhvr additive="base">
                                        <p:cTn id="19" dur="500" fill="hold"/>
                                        <p:tgtEl>
                                          <p:spTgt spid="39321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93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93219">
                                            <p:txEl>
                                              <p:pRg st="2" end="2"/>
                                            </p:txEl>
                                          </p:spTgt>
                                        </p:tgtEl>
                                        <p:attrNameLst>
                                          <p:attrName>style.visibility</p:attrName>
                                        </p:attrNameLst>
                                      </p:cBhvr>
                                      <p:to>
                                        <p:strVal val="visible"/>
                                      </p:to>
                                    </p:set>
                                    <p:anim calcmode="lin" valueType="num">
                                      <p:cBhvr additive="base">
                                        <p:cTn id="25" dur="500" fill="hold"/>
                                        <p:tgtEl>
                                          <p:spTgt spid="393219">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93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93219">
                                            <p:txEl>
                                              <p:pRg st="3" end="3"/>
                                            </p:txEl>
                                          </p:spTgt>
                                        </p:tgtEl>
                                        <p:attrNameLst>
                                          <p:attrName>style.visibility</p:attrName>
                                        </p:attrNameLst>
                                      </p:cBhvr>
                                      <p:to>
                                        <p:strVal val="visible"/>
                                      </p:to>
                                    </p:set>
                                    <p:anim calcmode="lin" valueType="num">
                                      <p:cBhvr additive="base">
                                        <p:cTn id="31" dur="500" fill="hold"/>
                                        <p:tgtEl>
                                          <p:spTgt spid="393219">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93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2" fill="hold" grpId="0" nodeType="clickEffect">
                                  <p:stCondLst>
                                    <p:cond delay="0"/>
                                  </p:stCondLst>
                                  <p:childTnLst>
                                    <p:set>
                                      <p:cBhvr>
                                        <p:cTn id="36" dur="1" fill="hold">
                                          <p:stCondLst>
                                            <p:cond delay="0"/>
                                          </p:stCondLst>
                                        </p:cTn>
                                        <p:tgtEl>
                                          <p:spTgt spid="393219">
                                            <p:txEl>
                                              <p:pRg st="4" end="4"/>
                                            </p:txEl>
                                          </p:spTgt>
                                        </p:tgtEl>
                                        <p:attrNameLst>
                                          <p:attrName>style.visibility</p:attrName>
                                        </p:attrNameLst>
                                      </p:cBhvr>
                                      <p:to>
                                        <p:strVal val="visible"/>
                                      </p:to>
                                    </p:set>
                                    <p:anim calcmode="lin" valueType="num">
                                      <p:cBhvr additive="base">
                                        <p:cTn id="37" dur="500" fill="hold"/>
                                        <p:tgtEl>
                                          <p:spTgt spid="393219">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932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2" fill="hold" grpId="0" nodeType="clickEffect">
                                  <p:stCondLst>
                                    <p:cond delay="0"/>
                                  </p:stCondLst>
                                  <p:childTnLst>
                                    <p:set>
                                      <p:cBhvr>
                                        <p:cTn id="42" dur="1" fill="hold">
                                          <p:stCondLst>
                                            <p:cond delay="0"/>
                                          </p:stCondLst>
                                        </p:cTn>
                                        <p:tgtEl>
                                          <p:spTgt spid="393219">
                                            <p:txEl>
                                              <p:pRg st="5" end="5"/>
                                            </p:txEl>
                                          </p:spTgt>
                                        </p:tgtEl>
                                        <p:attrNameLst>
                                          <p:attrName>style.visibility</p:attrName>
                                        </p:attrNameLst>
                                      </p:cBhvr>
                                      <p:to>
                                        <p:strVal val="visible"/>
                                      </p:to>
                                    </p:set>
                                    <p:anim calcmode="lin" valueType="num">
                                      <p:cBhvr additive="base">
                                        <p:cTn id="43" dur="500" fill="hold"/>
                                        <p:tgtEl>
                                          <p:spTgt spid="393219">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9321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218" grpId="0" autoUpdateAnimBg="0"/>
      <p:bldP spid="39321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DSM-IV</a:t>
            </a:r>
            <a:endParaRPr lang="en-GB" dirty="0"/>
          </a:p>
        </p:txBody>
      </p:sp>
      <p:sp>
        <p:nvSpPr>
          <p:cNvPr id="3" name="Content Placeholder 2"/>
          <p:cNvSpPr>
            <a:spLocks noGrp="1"/>
          </p:cNvSpPr>
          <p:nvPr>
            <p:ph idx="1"/>
          </p:nvPr>
        </p:nvSpPr>
        <p:spPr/>
        <p:txBody>
          <a:bodyPr/>
          <a:lstStyle/>
          <a:p>
            <a:r>
              <a:rPr lang="en-GB" sz="1600" b="1" dirty="0" smtClean="0"/>
              <a:t>Axis IV: Severity of Psychosocial Stressors</a:t>
            </a:r>
            <a:endParaRPr lang="en-GB" sz="1600" dirty="0" smtClean="0"/>
          </a:p>
          <a:p>
            <a:pPr lvl="1"/>
            <a:r>
              <a:rPr lang="en-GB" sz="1600" dirty="0" smtClean="0"/>
              <a:t>Events in an individual’s life, such as the death of a loved one, starting a new job, college, unemployment, and even marriage, can impact the disorders listed in Axis I and II.  These events are both listed and rated for this axis.</a:t>
            </a:r>
          </a:p>
          <a:p>
            <a:pPr>
              <a:buNone/>
            </a:pPr>
            <a:r>
              <a:rPr lang="en-GB" sz="1600" dirty="0" smtClean="0"/>
              <a:t> </a:t>
            </a:r>
          </a:p>
          <a:p>
            <a:r>
              <a:rPr lang="en-GB" sz="1600" b="1" dirty="0" smtClean="0"/>
              <a:t>Axis V: Global Assessment of Highest Level of Functioning</a:t>
            </a:r>
            <a:endParaRPr lang="en-GB" sz="1600" dirty="0" smtClean="0"/>
          </a:p>
          <a:p>
            <a:pPr lvl="1"/>
            <a:r>
              <a:rPr lang="en-GB" sz="1600" dirty="0" smtClean="0"/>
              <a:t>Functioning both at the present time and the highest level within the previous year.  This helps the clinician understand how the above four axes are affecting the person and what type of changes can be expected</a:t>
            </a:r>
          </a:p>
          <a:p>
            <a:endParaRPr lang="en-GB"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p:txBody>
          <a:bodyPr/>
          <a:lstStyle/>
          <a:p>
            <a:r>
              <a:rPr lang="en-US" dirty="0" err="1" smtClean="0"/>
              <a:t>Apolipoproteine</a:t>
            </a:r>
            <a:r>
              <a:rPr lang="en-US" dirty="0" smtClean="0"/>
              <a:t> E gene</a:t>
            </a:r>
          </a:p>
        </p:txBody>
      </p:sp>
      <p:sp>
        <p:nvSpPr>
          <p:cNvPr id="396291" name="Rectangle 3"/>
          <p:cNvSpPr>
            <a:spLocks noGrp="1" noChangeArrowheads="1"/>
          </p:cNvSpPr>
          <p:nvPr>
            <p:ph type="body" idx="1"/>
          </p:nvPr>
        </p:nvSpPr>
        <p:spPr/>
        <p:txBody>
          <a:bodyPr/>
          <a:lstStyle/>
          <a:p>
            <a:pPr>
              <a:lnSpc>
                <a:spcPct val="90000"/>
              </a:lnSpc>
            </a:pPr>
            <a:r>
              <a:rPr lang="en-US" sz="2600" dirty="0" smtClean="0"/>
              <a:t>Late-onset AD</a:t>
            </a:r>
          </a:p>
          <a:p>
            <a:pPr>
              <a:lnSpc>
                <a:spcPct val="90000"/>
              </a:lnSpc>
            </a:pPr>
            <a:r>
              <a:rPr lang="en-US" sz="2600" dirty="0" smtClean="0"/>
              <a:t>Located on chromosome 19</a:t>
            </a:r>
          </a:p>
          <a:p>
            <a:pPr>
              <a:lnSpc>
                <a:spcPct val="90000"/>
              </a:lnSpc>
            </a:pPr>
            <a:r>
              <a:rPr lang="en-US" sz="2600" dirty="0" smtClean="0"/>
              <a:t>There are 3 isoforms (alleles) for this gene:</a:t>
            </a:r>
          </a:p>
          <a:p>
            <a:pPr>
              <a:lnSpc>
                <a:spcPct val="90000"/>
              </a:lnSpc>
              <a:buFont typeface="Symbol" pitchFamily="18" charset="2"/>
              <a:buNone/>
            </a:pPr>
            <a:r>
              <a:rPr lang="en-US" sz="2600" dirty="0" smtClean="0"/>
              <a:t>		- E2</a:t>
            </a:r>
          </a:p>
          <a:p>
            <a:pPr>
              <a:lnSpc>
                <a:spcPct val="90000"/>
              </a:lnSpc>
              <a:buFont typeface="Symbol" pitchFamily="18" charset="2"/>
              <a:buNone/>
            </a:pPr>
            <a:r>
              <a:rPr lang="en-US" sz="2600" dirty="0" smtClean="0"/>
              <a:t>		- E3</a:t>
            </a:r>
          </a:p>
          <a:p>
            <a:pPr>
              <a:lnSpc>
                <a:spcPct val="90000"/>
              </a:lnSpc>
              <a:buFont typeface="Symbol" pitchFamily="18" charset="2"/>
              <a:buNone/>
            </a:pPr>
            <a:r>
              <a:rPr lang="en-US" sz="2600" dirty="0" smtClean="0"/>
              <a:t>		- E4</a:t>
            </a:r>
          </a:p>
          <a:p>
            <a:pPr>
              <a:lnSpc>
                <a:spcPct val="90000"/>
              </a:lnSpc>
            </a:pPr>
            <a:r>
              <a:rPr lang="en-US" sz="2600" dirty="0" smtClean="0"/>
              <a:t>The difference in each isoform is associated with a change in one of two positions on the peptide</a:t>
            </a:r>
          </a:p>
          <a:p>
            <a:pPr>
              <a:lnSpc>
                <a:spcPct val="90000"/>
              </a:lnSpc>
            </a:pPr>
            <a:r>
              <a:rPr lang="en-US" sz="2600" dirty="0" smtClean="0"/>
              <a:t>There is an increased genetic risk factor associated with the E4 allele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96290"/>
                                        </p:tgtEl>
                                        <p:attrNameLst>
                                          <p:attrName>style.visibility</p:attrName>
                                        </p:attrNameLst>
                                      </p:cBhvr>
                                      <p:to>
                                        <p:strVal val="visible"/>
                                      </p:to>
                                    </p:set>
                                    <p:anim calcmode="lin" valueType="num">
                                      <p:cBhvr>
                                        <p:cTn id="7" dur="1000" fill="hold"/>
                                        <p:tgtEl>
                                          <p:spTgt spid="396290"/>
                                        </p:tgtEl>
                                        <p:attrNameLst>
                                          <p:attrName>ppt_w</p:attrName>
                                        </p:attrNameLst>
                                      </p:cBhvr>
                                      <p:tavLst>
                                        <p:tav tm="0">
                                          <p:val>
                                            <p:fltVal val="0"/>
                                          </p:val>
                                        </p:tav>
                                        <p:tav tm="100000">
                                          <p:val>
                                            <p:strVal val="#ppt_w"/>
                                          </p:val>
                                        </p:tav>
                                      </p:tavLst>
                                    </p:anim>
                                    <p:anim calcmode="lin" valueType="num">
                                      <p:cBhvr>
                                        <p:cTn id="8" dur="1000" fill="hold"/>
                                        <p:tgtEl>
                                          <p:spTgt spid="396290"/>
                                        </p:tgtEl>
                                        <p:attrNameLst>
                                          <p:attrName>ppt_h</p:attrName>
                                        </p:attrNameLst>
                                      </p:cBhvr>
                                      <p:tavLst>
                                        <p:tav tm="0">
                                          <p:val>
                                            <p:fltVal val="0"/>
                                          </p:val>
                                        </p:tav>
                                        <p:tav tm="100000">
                                          <p:val>
                                            <p:strVal val="#ppt_h"/>
                                          </p:val>
                                        </p:tav>
                                      </p:tavLst>
                                    </p:anim>
                                    <p:anim calcmode="lin" valueType="num">
                                      <p:cBhvr>
                                        <p:cTn id="9" dur="1000" fill="hold"/>
                                        <p:tgtEl>
                                          <p:spTgt spid="39629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9629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96291">
                                            <p:txEl>
                                              <p:pRg st="0" end="0"/>
                                            </p:txEl>
                                          </p:spTgt>
                                        </p:tgtEl>
                                        <p:attrNameLst>
                                          <p:attrName>style.visibility</p:attrName>
                                        </p:attrNameLst>
                                      </p:cBhvr>
                                      <p:to>
                                        <p:strVal val="visible"/>
                                      </p:to>
                                    </p:set>
                                    <p:anim calcmode="lin" valueType="num">
                                      <p:cBhvr additive="base">
                                        <p:cTn id="15" dur="500" fill="hold"/>
                                        <p:tgtEl>
                                          <p:spTgt spid="396291">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96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96291">
                                            <p:txEl>
                                              <p:pRg st="1" end="1"/>
                                            </p:txEl>
                                          </p:spTgt>
                                        </p:tgtEl>
                                        <p:attrNameLst>
                                          <p:attrName>style.visibility</p:attrName>
                                        </p:attrNameLst>
                                      </p:cBhvr>
                                      <p:to>
                                        <p:strVal val="visible"/>
                                      </p:to>
                                    </p:set>
                                    <p:anim calcmode="lin" valueType="num">
                                      <p:cBhvr additive="base">
                                        <p:cTn id="21" dur="500" fill="hold"/>
                                        <p:tgtEl>
                                          <p:spTgt spid="396291">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962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96291">
                                            <p:txEl>
                                              <p:pRg st="2" end="2"/>
                                            </p:txEl>
                                          </p:spTgt>
                                        </p:tgtEl>
                                        <p:attrNameLst>
                                          <p:attrName>style.visibility</p:attrName>
                                        </p:attrNameLst>
                                      </p:cBhvr>
                                      <p:to>
                                        <p:strVal val="visible"/>
                                      </p:to>
                                    </p:set>
                                    <p:anim calcmode="lin" valueType="num">
                                      <p:cBhvr additive="base">
                                        <p:cTn id="27" dur="500" fill="hold"/>
                                        <p:tgtEl>
                                          <p:spTgt spid="396291">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962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396291">
                                            <p:txEl>
                                              <p:pRg st="3" end="3"/>
                                            </p:txEl>
                                          </p:spTgt>
                                        </p:tgtEl>
                                        <p:attrNameLst>
                                          <p:attrName>style.visibility</p:attrName>
                                        </p:attrNameLst>
                                      </p:cBhvr>
                                      <p:to>
                                        <p:strVal val="visible"/>
                                      </p:to>
                                    </p:set>
                                    <p:anim calcmode="lin" valueType="num">
                                      <p:cBhvr additive="base">
                                        <p:cTn id="33" dur="500" fill="hold"/>
                                        <p:tgtEl>
                                          <p:spTgt spid="396291">
                                            <p:txEl>
                                              <p:pRg st="3" end="3"/>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962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396291">
                                            <p:txEl>
                                              <p:pRg st="4" end="4"/>
                                            </p:txEl>
                                          </p:spTgt>
                                        </p:tgtEl>
                                        <p:attrNameLst>
                                          <p:attrName>style.visibility</p:attrName>
                                        </p:attrNameLst>
                                      </p:cBhvr>
                                      <p:to>
                                        <p:strVal val="visible"/>
                                      </p:to>
                                    </p:set>
                                    <p:anim calcmode="lin" valueType="num">
                                      <p:cBhvr additive="base">
                                        <p:cTn id="39" dur="500" fill="hold"/>
                                        <p:tgtEl>
                                          <p:spTgt spid="396291">
                                            <p:txEl>
                                              <p:pRg st="4" end="4"/>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962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396291">
                                            <p:txEl>
                                              <p:pRg st="5" end="5"/>
                                            </p:txEl>
                                          </p:spTgt>
                                        </p:tgtEl>
                                        <p:attrNameLst>
                                          <p:attrName>style.visibility</p:attrName>
                                        </p:attrNameLst>
                                      </p:cBhvr>
                                      <p:to>
                                        <p:strVal val="visible"/>
                                      </p:to>
                                    </p:set>
                                    <p:anim calcmode="lin" valueType="num">
                                      <p:cBhvr additive="base">
                                        <p:cTn id="45" dur="500" fill="hold"/>
                                        <p:tgtEl>
                                          <p:spTgt spid="396291">
                                            <p:txEl>
                                              <p:pRg st="5" end="5"/>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9629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396291">
                                            <p:txEl>
                                              <p:pRg st="6" end="6"/>
                                            </p:txEl>
                                          </p:spTgt>
                                        </p:tgtEl>
                                        <p:attrNameLst>
                                          <p:attrName>style.visibility</p:attrName>
                                        </p:attrNameLst>
                                      </p:cBhvr>
                                      <p:to>
                                        <p:strVal val="visible"/>
                                      </p:to>
                                    </p:set>
                                    <p:anim calcmode="lin" valueType="num">
                                      <p:cBhvr additive="base">
                                        <p:cTn id="51" dur="500" fill="hold"/>
                                        <p:tgtEl>
                                          <p:spTgt spid="396291">
                                            <p:txEl>
                                              <p:pRg st="6" end="6"/>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39629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396291">
                                            <p:txEl>
                                              <p:pRg st="7" end="7"/>
                                            </p:txEl>
                                          </p:spTgt>
                                        </p:tgtEl>
                                        <p:attrNameLst>
                                          <p:attrName>style.visibility</p:attrName>
                                        </p:attrNameLst>
                                      </p:cBhvr>
                                      <p:to>
                                        <p:strVal val="visible"/>
                                      </p:to>
                                    </p:set>
                                    <p:anim calcmode="lin" valueType="num">
                                      <p:cBhvr additive="base">
                                        <p:cTn id="57" dur="500" fill="hold"/>
                                        <p:tgtEl>
                                          <p:spTgt spid="396291">
                                            <p:txEl>
                                              <p:pRg st="7" end="7"/>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39629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290" grpId="0" autoUpdateAnimBg="0"/>
      <p:bldP spid="396291"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a:xfrm>
            <a:off x="1098222" y="377072"/>
            <a:ext cx="7772400" cy="1143000"/>
          </a:xfrm>
        </p:spPr>
        <p:txBody>
          <a:bodyPr/>
          <a:lstStyle/>
          <a:p>
            <a:r>
              <a:rPr lang="en-US" dirty="0" err="1" smtClean="0"/>
              <a:t>ApoE</a:t>
            </a:r>
            <a:r>
              <a:rPr lang="en-US" dirty="0" smtClean="0"/>
              <a:t> gene</a:t>
            </a:r>
          </a:p>
        </p:txBody>
      </p:sp>
      <p:sp>
        <p:nvSpPr>
          <p:cNvPr id="397315" name="Rectangle 3"/>
          <p:cNvSpPr>
            <a:spLocks noGrp="1" noChangeArrowheads="1"/>
          </p:cNvSpPr>
          <p:nvPr>
            <p:ph type="body" idx="1"/>
          </p:nvPr>
        </p:nvSpPr>
        <p:spPr>
          <a:xfrm>
            <a:off x="968604" y="1796592"/>
            <a:ext cx="7543800" cy="4114800"/>
          </a:xfrm>
        </p:spPr>
        <p:txBody>
          <a:bodyPr/>
          <a:lstStyle/>
          <a:p>
            <a:pPr>
              <a:lnSpc>
                <a:spcPct val="90000"/>
              </a:lnSpc>
            </a:pPr>
            <a:r>
              <a:rPr lang="en-US" sz="2000" dirty="0" smtClean="0"/>
              <a:t>Its product may perform many functions in the brain</a:t>
            </a:r>
          </a:p>
          <a:p>
            <a:pPr>
              <a:lnSpc>
                <a:spcPct val="90000"/>
              </a:lnSpc>
            </a:pPr>
            <a:r>
              <a:rPr lang="en-US" sz="2000" dirty="0" smtClean="0"/>
              <a:t>It is found in the extracellular space – bound or free</a:t>
            </a:r>
          </a:p>
          <a:p>
            <a:pPr>
              <a:lnSpc>
                <a:spcPct val="90000"/>
              </a:lnSpc>
            </a:pPr>
            <a:r>
              <a:rPr lang="en-US" sz="2000" dirty="0" smtClean="0"/>
              <a:t>Its location suggest many functions, not all relevant to AD</a:t>
            </a:r>
          </a:p>
          <a:p>
            <a:pPr>
              <a:lnSpc>
                <a:spcPct val="90000"/>
              </a:lnSpc>
            </a:pPr>
            <a:r>
              <a:rPr lang="en-US" sz="2000" dirty="0" err="1" smtClean="0"/>
              <a:t>ApoE</a:t>
            </a:r>
            <a:r>
              <a:rPr lang="en-US" sz="2000" dirty="0" smtClean="0"/>
              <a:t> may have a role in neuronal metabolism and neuronal degeneration and regeneration in the CNS</a:t>
            </a:r>
          </a:p>
          <a:p>
            <a:r>
              <a:rPr lang="en-US" sz="2000" dirty="0" smtClean="0"/>
              <a:t>ApoE3 stabilizes microtubules by binding to tau, thus preventing abnormal phosphorylation and protecting cell integrity</a:t>
            </a:r>
          </a:p>
          <a:p>
            <a:r>
              <a:rPr lang="en-US" sz="2000" dirty="0" smtClean="0"/>
              <a:t>ApoE4 does not do this</a:t>
            </a:r>
          </a:p>
          <a:p>
            <a:pPr>
              <a:lnSpc>
                <a:spcPct val="90000"/>
              </a:lnSpc>
            </a:pPr>
            <a:endParaRPr lang="en-US" sz="2000" dirty="0" smtClean="0"/>
          </a:p>
          <a:p>
            <a:pPr>
              <a:lnSpc>
                <a:spcPct val="90000"/>
              </a:lnSpc>
            </a:pPr>
            <a:endParaRPr lang="en-US" sz="2600" dirty="0" smtClean="0"/>
          </a:p>
          <a:p>
            <a:pPr>
              <a:lnSpc>
                <a:spcPct val="90000"/>
              </a:lnSpc>
            </a:pPr>
            <a:endParaRPr lang="en-US" sz="2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97314"/>
                                        </p:tgtEl>
                                        <p:attrNameLst>
                                          <p:attrName>style.visibility</p:attrName>
                                        </p:attrNameLst>
                                      </p:cBhvr>
                                      <p:to>
                                        <p:strVal val="visible"/>
                                      </p:to>
                                    </p:set>
                                    <p:animEffect transition="in" filter="checkerboard(across)">
                                      <p:cBhvr>
                                        <p:cTn id="7" dur="500"/>
                                        <p:tgtEl>
                                          <p:spTgt spid="39731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97315">
                                            <p:txEl>
                                              <p:pRg st="0" end="0"/>
                                            </p:txEl>
                                          </p:spTgt>
                                        </p:tgtEl>
                                        <p:attrNameLst>
                                          <p:attrName>style.visibility</p:attrName>
                                        </p:attrNameLst>
                                      </p:cBhvr>
                                      <p:to>
                                        <p:strVal val="visible"/>
                                      </p:to>
                                    </p:set>
                                    <p:animEffect transition="in" filter="box(out)">
                                      <p:cBhvr>
                                        <p:cTn id="12" dur="500"/>
                                        <p:tgtEl>
                                          <p:spTgt spid="3973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97315">
                                            <p:txEl>
                                              <p:pRg st="1" end="1"/>
                                            </p:txEl>
                                          </p:spTgt>
                                        </p:tgtEl>
                                        <p:attrNameLst>
                                          <p:attrName>style.visibility</p:attrName>
                                        </p:attrNameLst>
                                      </p:cBhvr>
                                      <p:to>
                                        <p:strVal val="visible"/>
                                      </p:to>
                                    </p:set>
                                    <p:animEffect transition="in" filter="box(out)">
                                      <p:cBhvr>
                                        <p:cTn id="17" dur="500"/>
                                        <p:tgtEl>
                                          <p:spTgt spid="3973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97315">
                                            <p:txEl>
                                              <p:pRg st="2" end="2"/>
                                            </p:txEl>
                                          </p:spTgt>
                                        </p:tgtEl>
                                        <p:attrNameLst>
                                          <p:attrName>style.visibility</p:attrName>
                                        </p:attrNameLst>
                                      </p:cBhvr>
                                      <p:to>
                                        <p:strVal val="visible"/>
                                      </p:to>
                                    </p:set>
                                    <p:animEffect transition="in" filter="box(out)">
                                      <p:cBhvr>
                                        <p:cTn id="22" dur="500"/>
                                        <p:tgtEl>
                                          <p:spTgt spid="39731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397315">
                                            <p:txEl>
                                              <p:pRg st="3" end="3"/>
                                            </p:txEl>
                                          </p:spTgt>
                                        </p:tgtEl>
                                        <p:attrNameLst>
                                          <p:attrName>style.visibility</p:attrName>
                                        </p:attrNameLst>
                                      </p:cBhvr>
                                      <p:to>
                                        <p:strVal val="visible"/>
                                      </p:to>
                                    </p:set>
                                    <p:animEffect transition="in" filter="box(out)">
                                      <p:cBhvr>
                                        <p:cTn id="27" dur="500"/>
                                        <p:tgtEl>
                                          <p:spTgt spid="39731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397315">
                                            <p:txEl>
                                              <p:pRg st="4" end="4"/>
                                            </p:txEl>
                                          </p:spTgt>
                                        </p:tgtEl>
                                        <p:attrNameLst>
                                          <p:attrName>style.visibility</p:attrName>
                                        </p:attrNameLst>
                                      </p:cBhvr>
                                      <p:to>
                                        <p:strVal val="visible"/>
                                      </p:to>
                                    </p:set>
                                    <p:animEffect transition="in" filter="box(out)">
                                      <p:cBhvr>
                                        <p:cTn id="32" dur="500"/>
                                        <p:tgtEl>
                                          <p:spTgt spid="39731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397315">
                                            <p:txEl>
                                              <p:pRg st="5" end="5"/>
                                            </p:txEl>
                                          </p:spTgt>
                                        </p:tgtEl>
                                        <p:attrNameLst>
                                          <p:attrName>style.visibility</p:attrName>
                                        </p:attrNameLst>
                                      </p:cBhvr>
                                      <p:to>
                                        <p:strVal val="visible"/>
                                      </p:to>
                                    </p:set>
                                    <p:animEffect transition="in" filter="box(out)">
                                      <p:cBhvr>
                                        <p:cTn id="37" dur="500"/>
                                        <p:tgtEl>
                                          <p:spTgt spid="397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7314" grpId="0" autoUpdateAnimBg="0"/>
      <p:bldP spid="397315"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dirty="0" smtClean="0"/>
              <a:t/>
            </a:r>
            <a:br>
              <a:rPr lang="en-US" dirty="0" smtClean="0"/>
            </a:br>
            <a:r>
              <a:rPr lang="en-US" dirty="0" smtClean="0"/>
              <a:t>Other risk </a:t>
            </a:r>
            <a:r>
              <a:rPr lang="en-US" dirty="0"/>
              <a:t>f</a:t>
            </a:r>
            <a:r>
              <a:rPr lang="en-US" dirty="0" smtClean="0"/>
              <a:t>actors</a:t>
            </a:r>
          </a:p>
        </p:txBody>
      </p:sp>
      <p:sp>
        <p:nvSpPr>
          <p:cNvPr id="55299" name="Rectangle 3"/>
          <p:cNvSpPr>
            <a:spLocks noGrp="1" noChangeArrowheads="1"/>
          </p:cNvSpPr>
          <p:nvPr>
            <p:ph type="body" idx="1"/>
          </p:nvPr>
        </p:nvSpPr>
        <p:spPr/>
        <p:txBody>
          <a:bodyPr/>
          <a:lstStyle/>
          <a:p>
            <a:r>
              <a:rPr lang="en-US" sz="2600" dirty="0" smtClean="0"/>
              <a:t>Medical history</a:t>
            </a:r>
          </a:p>
          <a:p>
            <a:pPr>
              <a:buFont typeface="Symbol" pitchFamily="18" charset="2"/>
              <a:buNone/>
            </a:pPr>
            <a:r>
              <a:rPr lang="en-US" sz="2600" dirty="0" smtClean="0"/>
              <a:t>	- History of head trauma</a:t>
            </a:r>
          </a:p>
          <a:p>
            <a:pPr>
              <a:buFont typeface="Symbol" pitchFamily="18" charset="2"/>
              <a:buNone/>
            </a:pPr>
            <a:r>
              <a:rPr lang="en-US" sz="2600" dirty="0" smtClean="0"/>
              <a:t>	- Depression</a:t>
            </a:r>
          </a:p>
          <a:p>
            <a:r>
              <a:rPr lang="en-US" sz="2600" dirty="0" smtClean="0"/>
              <a:t>Lifestyle factors</a:t>
            </a:r>
          </a:p>
          <a:p>
            <a:pPr>
              <a:buFont typeface="Symbol" pitchFamily="18" charset="2"/>
              <a:buNone/>
            </a:pPr>
            <a:r>
              <a:rPr lang="en-US" sz="2600" dirty="0" smtClean="0"/>
              <a:t>	- Alcohol consumption</a:t>
            </a:r>
          </a:p>
          <a:p>
            <a:r>
              <a:rPr lang="en-US" sz="2600" dirty="0" smtClean="0"/>
              <a:t>Environmental exposures</a:t>
            </a:r>
          </a:p>
          <a:p>
            <a:pPr>
              <a:buFont typeface="Symbol" pitchFamily="18" charset="2"/>
              <a:buNone/>
            </a:pPr>
            <a:r>
              <a:rPr lang="en-US" sz="2600" dirty="0" smtClean="0"/>
              <a:t>	- Aluminum</a:t>
            </a:r>
          </a:p>
          <a:p>
            <a:pPr>
              <a:buFont typeface="Symbol" pitchFamily="18" charset="2"/>
              <a:buNone/>
            </a:pPr>
            <a:r>
              <a:rPr lang="en-US" sz="2600" dirty="0" smtClean="0"/>
              <a:t>	- Lead</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GB" dirty="0" smtClean="0"/>
              <a:t>Parkinson’s disease (PD)</a:t>
            </a:r>
          </a:p>
        </p:txBody>
      </p:sp>
      <p:sp>
        <p:nvSpPr>
          <p:cNvPr id="30723" name="Rectangle 3"/>
          <p:cNvSpPr>
            <a:spLocks noGrp="1" noChangeArrowheads="1"/>
          </p:cNvSpPr>
          <p:nvPr>
            <p:ph type="body" idx="1"/>
          </p:nvPr>
        </p:nvSpPr>
        <p:spPr/>
        <p:txBody>
          <a:bodyPr/>
          <a:lstStyle/>
          <a:p>
            <a:r>
              <a:rPr lang="en-GB" sz="2400" dirty="0" smtClean="0"/>
              <a:t>By the time of diagnosis at least 60% of dopamine neurons in the </a:t>
            </a:r>
            <a:r>
              <a:rPr lang="en-GB" sz="2400" dirty="0" err="1" smtClean="0"/>
              <a:t>substantia</a:t>
            </a:r>
            <a:r>
              <a:rPr lang="en-GB" sz="2400" dirty="0" smtClean="0"/>
              <a:t> </a:t>
            </a:r>
            <a:r>
              <a:rPr lang="en-GB" sz="2400" dirty="0" err="1" smtClean="0"/>
              <a:t>nigra</a:t>
            </a:r>
            <a:r>
              <a:rPr lang="en-GB" sz="2400" dirty="0" smtClean="0"/>
              <a:t> have already been lost </a:t>
            </a:r>
          </a:p>
          <a:p>
            <a:r>
              <a:rPr lang="en-GB" sz="2400" dirty="0" smtClean="0"/>
              <a:t>60-80 year olds </a:t>
            </a:r>
          </a:p>
          <a:p>
            <a:r>
              <a:rPr lang="en-GB" sz="2400" dirty="0" smtClean="0"/>
              <a:t>Both sexes equally affected</a:t>
            </a:r>
          </a:p>
          <a:p>
            <a:r>
              <a:rPr lang="en-GB" sz="2400" dirty="0" smtClean="0"/>
              <a:t>One in 1,000</a:t>
            </a:r>
          </a:p>
          <a:p>
            <a:r>
              <a:rPr lang="en-GB" sz="2400" dirty="0" smtClean="0"/>
              <a:t>60,000-80,000 affected in the UK</a:t>
            </a:r>
          </a:p>
          <a:p>
            <a:r>
              <a:rPr lang="en-GB" sz="2400" dirty="0" smtClean="0"/>
              <a:t>Less in Africa and China</a:t>
            </a:r>
          </a:p>
          <a:p>
            <a:r>
              <a:rPr lang="en-GB" sz="2400" dirty="0" smtClean="0"/>
              <a:t>No in-vivo biological markers</a:t>
            </a:r>
          </a:p>
          <a:p>
            <a:r>
              <a:rPr lang="en-GB" sz="2400" dirty="0" smtClean="0"/>
              <a:t>Clinical diagnosis 75% accurate</a:t>
            </a:r>
          </a:p>
          <a:p>
            <a:endParaRPr lang="en-GB" sz="2400"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6"/>
          <p:cNvSpPr>
            <a:spLocks noGrp="1" noChangeArrowheads="1"/>
          </p:cNvSpPr>
          <p:nvPr>
            <p:ph type="title"/>
          </p:nvPr>
        </p:nvSpPr>
        <p:spPr/>
        <p:txBody>
          <a:bodyPr/>
          <a:lstStyle/>
          <a:p>
            <a:r>
              <a:rPr lang="en-GB" dirty="0" smtClean="0"/>
              <a:t>Symptoms of PD</a:t>
            </a:r>
          </a:p>
        </p:txBody>
      </p:sp>
      <p:sp>
        <p:nvSpPr>
          <p:cNvPr id="31747" name="Rectangle 1027"/>
          <p:cNvSpPr>
            <a:spLocks noGrp="1" noChangeArrowheads="1"/>
          </p:cNvSpPr>
          <p:nvPr>
            <p:ph type="body" idx="1"/>
          </p:nvPr>
        </p:nvSpPr>
        <p:spPr/>
        <p:txBody>
          <a:bodyPr/>
          <a:lstStyle/>
          <a:p>
            <a:r>
              <a:rPr lang="en-GB" smtClean="0"/>
              <a:t>Resting tremor</a:t>
            </a:r>
          </a:p>
          <a:p>
            <a:r>
              <a:rPr lang="en-GB" smtClean="0"/>
              <a:t>Cog-wheeling</a:t>
            </a:r>
          </a:p>
          <a:p>
            <a:r>
              <a:rPr lang="en-GB" smtClean="0"/>
              <a:t>Festinating gait</a:t>
            </a:r>
          </a:p>
          <a:p>
            <a:r>
              <a:rPr lang="en-GB" smtClean="0"/>
              <a:t>Rigidity</a:t>
            </a:r>
          </a:p>
          <a:p>
            <a:r>
              <a:rPr lang="en-GB" smtClean="0"/>
              <a:t>Bradykinesia</a:t>
            </a:r>
          </a:p>
          <a:p>
            <a:r>
              <a:rPr lang="en-GB" smtClean="0"/>
              <a:t>Dementia</a:t>
            </a:r>
          </a:p>
          <a:p>
            <a:r>
              <a:rPr lang="en-GB" smtClean="0"/>
              <a:t>Depression</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scales</a:t>
            </a:r>
            <a:endParaRPr lang="en-GB" dirty="0"/>
          </a:p>
        </p:txBody>
      </p:sp>
      <p:sp>
        <p:nvSpPr>
          <p:cNvPr id="3" name="Content Placeholder 2"/>
          <p:cNvSpPr>
            <a:spLocks noGrp="1"/>
          </p:cNvSpPr>
          <p:nvPr>
            <p:ph idx="1"/>
          </p:nvPr>
        </p:nvSpPr>
        <p:spPr/>
        <p:txBody>
          <a:bodyPr/>
          <a:lstStyle/>
          <a:p>
            <a:r>
              <a:rPr lang="en-GB" dirty="0" smtClean="0"/>
              <a:t>The original UPDRS is composed of 4 sections, including:</a:t>
            </a:r>
          </a:p>
          <a:p>
            <a:pPr marL="0" indent="0">
              <a:buNone/>
            </a:pPr>
            <a:r>
              <a:rPr lang="en-GB" dirty="0" smtClean="0"/>
              <a:t>	1. Mentation, behaviour and 	mood</a:t>
            </a:r>
          </a:p>
          <a:p>
            <a:pPr marL="0" indent="0">
              <a:buNone/>
            </a:pPr>
            <a:r>
              <a:rPr lang="en-GB" dirty="0" smtClean="0"/>
              <a:t>	2. Activities of daily living </a:t>
            </a:r>
          </a:p>
          <a:p>
            <a:pPr marL="0" indent="0">
              <a:buNone/>
            </a:pPr>
            <a:r>
              <a:rPr lang="en-GB" dirty="0" smtClean="0"/>
              <a:t>	3. Real-time assessment of 	motor features</a:t>
            </a:r>
          </a:p>
          <a:p>
            <a:pPr marL="0" indent="0">
              <a:buNone/>
            </a:pPr>
            <a:r>
              <a:rPr lang="en-GB" dirty="0" smtClean="0"/>
              <a:t>	4. Complications of therapy </a:t>
            </a:r>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p:cNvSpPr>
            <a:spLocks noGrp="1" noChangeArrowheads="1"/>
          </p:cNvSpPr>
          <p:nvPr>
            <p:ph type="title"/>
          </p:nvPr>
        </p:nvSpPr>
        <p:spPr>
          <a:xfrm>
            <a:off x="1006311" y="417136"/>
            <a:ext cx="7772400" cy="1143000"/>
          </a:xfrm>
        </p:spPr>
        <p:txBody>
          <a:bodyPr/>
          <a:lstStyle/>
          <a:p>
            <a:r>
              <a:rPr lang="en-GB" dirty="0" smtClean="0"/>
              <a:t>Causes of PD </a:t>
            </a:r>
          </a:p>
        </p:txBody>
      </p:sp>
      <p:sp>
        <p:nvSpPr>
          <p:cNvPr id="32771" name="Rectangle 1027"/>
          <p:cNvSpPr>
            <a:spLocks noGrp="1" noChangeArrowheads="1"/>
          </p:cNvSpPr>
          <p:nvPr>
            <p:ph type="body" idx="1"/>
          </p:nvPr>
        </p:nvSpPr>
        <p:spPr>
          <a:xfrm>
            <a:off x="1119433" y="1628480"/>
            <a:ext cx="7772400" cy="4114800"/>
          </a:xfrm>
        </p:spPr>
        <p:txBody>
          <a:bodyPr/>
          <a:lstStyle/>
          <a:p>
            <a:pPr>
              <a:lnSpc>
                <a:spcPct val="90000"/>
              </a:lnSpc>
            </a:pPr>
            <a:r>
              <a:rPr lang="en-GB" sz="2400" dirty="0" smtClean="0"/>
              <a:t>Genetic</a:t>
            </a:r>
          </a:p>
          <a:p>
            <a:pPr lvl="1">
              <a:lnSpc>
                <a:spcPct val="90000"/>
              </a:lnSpc>
            </a:pPr>
            <a:r>
              <a:rPr lang="en-GB" sz="2400" dirty="0" smtClean="0"/>
              <a:t>PARK1 and PARK4 genes</a:t>
            </a:r>
          </a:p>
          <a:p>
            <a:pPr lvl="1">
              <a:lnSpc>
                <a:spcPct val="90000"/>
              </a:lnSpc>
            </a:pPr>
            <a:r>
              <a:rPr lang="en-GB" sz="2400" dirty="0" err="1" smtClean="0"/>
              <a:t>leucine</a:t>
            </a:r>
            <a:r>
              <a:rPr lang="en-GB" sz="2400" dirty="0" smtClean="0"/>
              <a:t>-rich repeat </a:t>
            </a:r>
            <a:r>
              <a:rPr lang="en-GB" sz="2400" dirty="0" err="1" smtClean="0"/>
              <a:t>kinase</a:t>
            </a:r>
            <a:r>
              <a:rPr lang="en-GB" sz="2400" dirty="0" smtClean="0"/>
              <a:t> 2 (LRRK2) gene (PARK8) is also an </a:t>
            </a:r>
            <a:r>
              <a:rPr lang="en-GB" sz="2400" dirty="0" err="1" smtClean="0"/>
              <a:t>autosomal</a:t>
            </a:r>
            <a:r>
              <a:rPr lang="en-GB" sz="2400" dirty="0" smtClean="0"/>
              <a:t> dominant gene </a:t>
            </a:r>
          </a:p>
          <a:p>
            <a:pPr lvl="1">
              <a:lnSpc>
                <a:spcPct val="90000"/>
              </a:lnSpc>
            </a:pPr>
            <a:r>
              <a:rPr lang="en-GB" sz="2400" dirty="0" smtClean="0"/>
              <a:t>Parkin gene (PARK2) is autosomal recessive and the most common mutation related to young-onset PD (Lucking et al., 2000)</a:t>
            </a:r>
          </a:p>
          <a:p>
            <a:pPr>
              <a:lnSpc>
                <a:spcPct val="90000"/>
              </a:lnSpc>
            </a:pPr>
            <a:r>
              <a:rPr lang="en-GB" sz="2400" dirty="0" smtClean="0"/>
              <a:t>Environmental</a:t>
            </a:r>
          </a:p>
          <a:p>
            <a:pPr>
              <a:lnSpc>
                <a:spcPct val="90000"/>
              </a:lnSpc>
            </a:pPr>
            <a:r>
              <a:rPr lang="en-GB" sz="2400" dirty="0" smtClean="0"/>
              <a:t>Infections</a:t>
            </a:r>
          </a:p>
          <a:p>
            <a:pPr>
              <a:lnSpc>
                <a:spcPct val="90000"/>
              </a:lnSpc>
            </a:pPr>
            <a:r>
              <a:rPr lang="en-GB" sz="2400" dirty="0" smtClean="0"/>
              <a:t>Oxidative stress</a:t>
            </a:r>
          </a:p>
          <a:p>
            <a:pPr>
              <a:lnSpc>
                <a:spcPct val="90000"/>
              </a:lnSpc>
            </a:pPr>
            <a:endParaRPr lang="en-GB" sz="2800" dirty="0" smtClean="0"/>
          </a:p>
          <a:p>
            <a:pPr>
              <a:lnSpc>
                <a:spcPct val="90000"/>
              </a:lnSpc>
            </a:pPr>
            <a:endParaRPr lang="en-GB" sz="2800"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5"/>
          <p:cNvSpPr>
            <a:spLocks noGrp="1"/>
          </p:cNvSpPr>
          <p:nvPr>
            <p:ph type="title"/>
          </p:nvPr>
        </p:nvSpPr>
        <p:spPr/>
        <p:txBody>
          <a:bodyPr/>
          <a:lstStyle/>
          <a:p>
            <a:r>
              <a:rPr lang="en-GB" dirty="0" smtClean="0"/>
              <a:t>Neural structures involved in PD</a:t>
            </a:r>
          </a:p>
        </p:txBody>
      </p:sp>
      <p:sp>
        <p:nvSpPr>
          <p:cNvPr id="33795" name="Content Placeholder 6"/>
          <p:cNvSpPr>
            <a:spLocks noGrp="1"/>
          </p:cNvSpPr>
          <p:nvPr>
            <p:ph idx="1"/>
          </p:nvPr>
        </p:nvSpPr>
        <p:spPr/>
        <p:txBody>
          <a:bodyPr/>
          <a:lstStyle/>
          <a:p>
            <a:r>
              <a:rPr lang="en-GB" sz="2000" dirty="0" err="1" smtClean="0"/>
              <a:t>Nigrostriatal</a:t>
            </a:r>
            <a:r>
              <a:rPr lang="en-GB" sz="2000" dirty="0" smtClean="0"/>
              <a:t> dopamine pathway</a:t>
            </a:r>
          </a:p>
          <a:p>
            <a:r>
              <a:rPr lang="en-GB" sz="2000" dirty="0" smtClean="0"/>
              <a:t>Transmits dopamine from the </a:t>
            </a:r>
            <a:r>
              <a:rPr lang="en-GB" sz="2000" dirty="0" err="1" smtClean="0"/>
              <a:t>substantia</a:t>
            </a:r>
            <a:r>
              <a:rPr lang="en-GB" sz="2000" dirty="0" smtClean="0"/>
              <a:t> </a:t>
            </a:r>
            <a:r>
              <a:rPr lang="en-GB" sz="2000" dirty="0" err="1" smtClean="0"/>
              <a:t>nigra</a:t>
            </a:r>
            <a:r>
              <a:rPr lang="en-GB" sz="2000" dirty="0" smtClean="0"/>
              <a:t> (SN) to the </a:t>
            </a:r>
            <a:r>
              <a:rPr lang="en-GB" sz="2000" dirty="0" err="1" smtClean="0"/>
              <a:t>neostriatum</a:t>
            </a:r>
            <a:r>
              <a:rPr lang="en-GB" sz="2000" dirty="0" smtClean="0"/>
              <a:t> – basal ganglia motor loop</a:t>
            </a:r>
          </a:p>
          <a:p>
            <a:r>
              <a:rPr lang="en-GB" sz="2000" dirty="0" smtClean="0"/>
              <a:t>Loss of pigment in </a:t>
            </a:r>
            <a:r>
              <a:rPr lang="en-GB" sz="2000" dirty="0" err="1" smtClean="0"/>
              <a:t>substantia</a:t>
            </a:r>
            <a:r>
              <a:rPr lang="en-GB" sz="2000" dirty="0" smtClean="0"/>
              <a:t> </a:t>
            </a:r>
            <a:r>
              <a:rPr lang="en-GB" sz="2000" dirty="0" err="1" smtClean="0"/>
              <a:t>nigra</a:t>
            </a:r>
            <a:r>
              <a:rPr lang="en-GB" sz="2000" dirty="0" smtClean="0"/>
              <a:t> and locus </a:t>
            </a:r>
            <a:r>
              <a:rPr lang="en-GB" sz="2000" dirty="0" err="1" smtClean="0"/>
              <a:t>coeruleus</a:t>
            </a:r>
            <a:r>
              <a:rPr lang="en-GB" sz="2000" dirty="0" smtClean="0"/>
              <a:t> (nucleus </a:t>
            </a:r>
            <a:r>
              <a:rPr lang="en-GB" sz="2000" dirty="0" err="1" smtClean="0"/>
              <a:t>accumbens</a:t>
            </a:r>
            <a:r>
              <a:rPr lang="en-GB" sz="2000" dirty="0" smtClean="0"/>
              <a:t> circuit)</a:t>
            </a:r>
          </a:p>
          <a:p>
            <a:r>
              <a:rPr lang="en-GB" sz="2000" dirty="0" smtClean="0"/>
              <a:t>SN – decrease in pigmented neurons (20% remaining) shrinkage of existing neurons</a:t>
            </a:r>
          </a:p>
          <a:p>
            <a:r>
              <a:rPr lang="en-GB" sz="2000" dirty="0" err="1" smtClean="0"/>
              <a:t>Lewy</a:t>
            </a:r>
            <a:r>
              <a:rPr lang="en-GB" sz="2000" dirty="0" smtClean="0"/>
              <a:t> bodies</a:t>
            </a:r>
          </a:p>
          <a:p>
            <a:r>
              <a:rPr lang="en-GB" sz="2000" dirty="0" smtClean="0"/>
              <a:t>Neurofibrillary tangles in </a:t>
            </a:r>
            <a:r>
              <a:rPr lang="en-GB" sz="2000" dirty="0" err="1" smtClean="0"/>
              <a:t>hippocampous</a:t>
            </a:r>
            <a:r>
              <a:rPr lang="en-GB" sz="2000" dirty="0" smtClean="0"/>
              <a:t>, cerebral cortex, </a:t>
            </a:r>
            <a:r>
              <a:rPr lang="en-GB" sz="2000" dirty="0" err="1" smtClean="0"/>
              <a:t>globus</a:t>
            </a:r>
            <a:r>
              <a:rPr lang="en-GB" sz="2000" dirty="0" smtClean="0"/>
              <a:t> </a:t>
            </a:r>
            <a:r>
              <a:rPr lang="en-GB" sz="2000" dirty="0" err="1" smtClean="0"/>
              <a:t>pallidus</a:t>
            </a:r>
            <a:r>
              <a:rPr lang="en-GB" sz="2000" dirty="0" smtClean="0"/>
              <a:t> and hypothalamus</a:t>
            </a:r>
          </a:p>
          <a:p>
            <a:endParaRPr lang="en-GB" dirty="0" smtClean="0"/>
          </a:p>
          <a:p>
            <a:endParaRPr lang="en-GB"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dirty="0" smtClean="0"/>
              <a:t>Pathology of PD </a:t>
            </a:r>
          </a:p>
        </p:txBody>
      </p:sp>
      <p:sp>
        <p:nvSpPr>
          <p:cNvPr id="35843" name="Rectangle 3"/>
          <p:cNvSpPr>
            <a:spLocks noGrp="1" noChangeArrowheads="1"/>
          </p:cNvSpPr>
          <p:nvPr>
            <p:ph type="body" idx="1"/>
          </p:nvPr>
        </p:nvSpPr>
        <p:spPr/>
        <p:txBody>
          <a:bodyPr/>
          <a:lstStyle/>
          <a:p>
            <a:r>
              <a:rPr lang="en-GB" sz="2800" dirty="0" smtClean="0"/>
              <a:t>Loss of pigment in </a:t>
            </a:r>
            <a:r>
              <a:rPr lang="en-GB" sz="2800" dirty="0" err="1" smtClean="0"/>
              <a:t>substantia</a:t>
            </a:r>
            <a:r>
              <a:rPr lang="en-GB" sz="2800" dirty="0" smtClean="0"/>
              <a:t> </a:t>
            </a:r>
            <a:r>
              <a:rPr lang="en-GB" sz="2800" dirty="0" err="1" smtClean="0"/>
              <a:t>nigra</a:t>
            </a:r>
            <a:r>
              <a:rPr lang="en-GB" sz="2800" dirty="0" smtClean="0"/>
              <a:t> and locus </a:t>
            </a:r>
            <a:r>
              <a:rPr lang="en-GB" sz="2800" dirty="0" err="1" smtClean="0"/>
              <a:t>coeruleus</a:t>
            </a:r>
            <a:r>
              <a:rPr lang="en-GB" sz="2800" dirty="0" smtClean="0"/>
              <a:t> (</a:t>
            </a:r>
            <a:r>
              <a:rPr lang="en-GB" sz="2800" dirty="0"/>
              <a:t>n</a:t>
            </a:r>
            <a:r>
              <a:rPr lang="en-GB" sz="2800" dirty="0" smtClean="0"/>
              <a:t>ucleus </a:t>
            </a:r>
            <a:r>
              <a:rPr lang="en-GB" sz="2800" dirty="0" err="1" smtClean="0"/>
              <a:t>accumbens</a:t>
            </a:r>
            <a:r>
              <a:rPr lang="en-GB" sz="2800" dirty="0" smtClean="0"/>
              <a:t> circuit)</a:t>
            </a:r>
          </a:p>
          <a:p>
            <a:r>
              <a:rPr lang="en-GB" sz="2800" dirty="0" smtClean="0"/>
              <a:t>SN – decrease in pigmented neurons (20% remaining) shrinkage of existing neurons</a:t>
            </a:r>
          </a:p>
          <a:p>
            <a:r>
              <a:rPr lang="en-GB" sz="2800" dirty="0" err="1" smtClean="0"/>
              <a:t>Lewy</a:t>
            </a:r>
            <a:r>
              <a:rPr lang="en-GB" sz="2800" dirty="0" smtClean="0"/>
              <a:t> bodies</a:t>
            </a:r>
          </a:p>
          <a:p>
            <a:r>
              <a:rPr lang="en-GB" sz="2800" dirty="0" smtClean="0"/>
              <a:t>Neurofibrillary tangles in </a:t>
            </a:r>
            <a:r>
              <a:rPr lang="en-GB" sz="2800" dirty="0" err="1" smtClean="0"/>
              <a:t>hippocampous</a:t>
            </a:r>
            <a:r>
              <a:rPr lang="en-GB" sz="2800" dirty="0" smtClean="0"/>
              <a:t>, cerebral cortex, </a:t>
            </a:r>
            <a:r>
              <a:rPr lang="en-GB" sz="2800" dirty="0" err="1" smtClean="0"/>
              <a:t>globus</a:t>
            </a:r>
            <a:r>
              <a:rPr lang="en-GB" sz="2800" dirty="0" smtClean="0"/>
              <a:t> </a:t>
            </a:r>
            <a:r>
              <a:rPr lang="en-GB" sz="2800" dirty="0" err="1" smtClean="0"/>
              <a:t>pallidus</a:t>
            </a:r>
            <a:r>
              <a:rPr lang="en-GB" sz="2800" dirty="0" smtClean="0"/>
              <a:t> and hypothalamus</a:t>
            </a:r>
          </a:p>
          <a:p>
            <a:endParaRPr lang="en-GB"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GB" dirty="0" smtClean="0"/>
              <a:t>PD </a:t>
            </a:r>
            <a:r>
              <a:rPr lang="en-GB" dirty="0" err="1" smtClean="0"/>
              <a:t>circuity</a:t>
            </a:r>
            <a:endParaRPr lang="en-GB" dirty="0" smtClean="0"/>
          </a:p>
        </p:txBody>
      </p:sp>
      <p:sp>
        <p:nvSpPr>
          <p:cNvPr id="36867" name="Rectangle 3"/>
          <p:cNvSpPr>
            <a:spLocks noGrp="1" noChangeArrowheads="1"/>
          </p:cNvSpPr>
          <p:nvPr>
            <p:ph type="body" idx="1"/>
          </p:nvPr>
        </p:nvSpPr>
        <p:spPr>
          <a:xfrm>
            <a:off x="958362" y="1600835"/>
            <a:ext cx="6544412" cy="4114800"/>
          </a:xfrm>
        </p:spPr>
        <p:txBody>
          <a:bodyPr/>
          <a:lstStyle/>
          <a:p>
            <a:r>
              <a:rPr lang="en-GB" sz="2000" dirty="0" smtClean="0"/>
              <a:t>Axon loss in SN – inhibitory at D2</a:t>
            </a:r>
          </a:p>
          <a:p>
            <a:r>
              <a:rPr lang="en-GB" sz="2000" dirty="0" smtClean="0"/>
              <a:t>To </a:t>
            </a:r>
            <a:r>
              <a:rPr lang="en-GB" sz="2000" dirty="0" err="1" smtClean="0"/>
              <a:t>globus</a:t>
            </a:r>
            <a:r>
              <a:rPr lang="en-GB" sz="2000" dirty="0" smtClean="0"/>
              <a:t> </a:t>
            </a:r>
            <a:r>
              <a:rPr lang="en-GB" sz="2000" dirty="0" err="1" smtClean="0"/>
              <a:t>pallidus</a:t>
            </a:r>
            <a:endParaRPr lang="en-GB" sz="2000" dirty="0" smtClean="0"/>
          </a:p>
          <a:p>
            <a:pPr lvl="1">
              <a:buFont typeface="Symbol" pitchFamily="18" charset="2"/>
              <a:buNone/>
            </a:pPr>
            <a:r>
              <a:rPr lang="en-GB" sz="2000" dirty="0" smtClean="0"/>
              <a:t>Increases in excitation</a:t>
            </a:r>
          </a:p>
          <a:p>
            <a:r>
              <a:rPr lang="en-GB" sz="2000" dirty="0" smtClean="0"/>
              <a:t>= increased inhibition to thalamus</a:t>
            </a:r>
          </a:p>
          <a:p>
            <a:r>
              <a:rPr lang="en-GB" sz="2000" dirty="0" smtClean="0"/>
              <a:t>= decreased excitation to cortex</a:t>
            </a:r>
          </a:p>
        </p:txBody>
      </p:sp>
      <p:pic>
        <p:nvPicPr>
          <p:cNvPr id="5" name="Picture 4" descr="ch18f10.jpg"/>
          <p:cNvPicPr/>
          <p:nvPr/>
        </p:nvPicPr>
        <p:blipFill>
          <a:blip r:embed="rId2" cstate="print"/>
          <a:stretch>
            <a:fillRect/>
          </a:stretch>
        </p:blipFill>
        <p:spPr>
          <a:xfrm>
            <a:off x="2316175" y="3658153"/>
            <a:ext cx="4757835" cy="298827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Affective </a:t>
            </a:r>
            <a:r>
              <a:rPr lang="en-US" altLang="en-US" dirty="0" smtClean="0"/>
              <a:t>disorders</a:t>
            </a:r>
            <a:endParaRPr lang="en-US" altLang="en-US" dirty="0"/>
          </a:p>
        </p:txBody>
      </p:sp>
      <p:sp>
        <p:nvSpPr>
          <p:cNvPr id="9219" name="Rectangle 3"/>
          <p:cNvSpPr>
            <a:spLocks noGrp="1" noChangeArrowheads="1"/>
          </p:cNvSpPr>
          <p:nvPr>
            <p:ph type="body" idx="1"/>
          </p:nvPr>
        </p:nvSpPr>
        <p:spPr/>
        <p:txBody>
          <a:bodyPr/>
          <a:lstStyle/>
          <a:p>
            <a:r>
              <a:rPr lang="en-US" altLang="en-US" dirty="0"/>
              <a:t>Persistence of high levels of depression or mania</a:t>
            </a:r>
          </a:p>
          <a:p>
            <a:r>
              <a:rPr lang="en-US" altLang="en-US" dirty="0" smtClean="0"/>
              <a:t>Major depression</a:t>
            </a:r>
            <a:endParaRPr lang="en-US" altLang="en-US" dirty="0"/>
          </a:p>
          <a:p>
            <a:r>
              <a:rPr lang="en-GB" dirty="0" err="1" smtClean="0"/>
              <a:t>Dysthymia</a:t>
            </a:r>
            <a:endParaRPr lang="en-US" altLang="en-US" dirty="0"/>
          </a:p>
          <a:p>
            <a:r>
              <a:rPr lang="en-US" altLang="en-US" dirty="0"/>
              <a:t>Bipolar </a:t>
            </a:r>
            <a:r>
              <a:rPr lang="en-US" altLang="en-US" dirty="0" smtClean="0"/>
              <a:t>disorder</a:t>
            </a:r>
            <a:endParaRPr lang="en-US"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dirty="0" smtClean="0"/>
              <a:t>Management of PD</a:t>
            </a:r>
          </a:p>
        </p:txBody>
      </p:sp>
      <p:sp>
        <p:nvSpPr>
          <p:cNvPr id="38915" name="Rectangle 3"/>
          <p:cNvSpPr>
            <a:spLocks noGrp="1" noChangeArrowheads="1"/>
          </p:cNvSpPr>
          <p:nvPr>
            <p:ph type="body" idx="1"/>
          </p:nvPr>
        </p:nvSpPr>
        <p:spPr/>
        <p:txBody>
          <a:bodyPr/>
          <a:lstStyle/>
          <a:p>
            <a:r>
              <a:rPr lang="en-GB" dirty="0" smtClean="0"/>
              <a:t>Balance dopamine and acetylcholine</a:t>
            </a:r>
          </a:p>
          <a:p>
            <a:r>
              <a:rPr lang="en-GB" dirty="0" err="1" smtClean="0"/>
              <a:t>Anticholinergics</a:t>
            </a:r>
            <a:endParaRPr lang="en-GB" dirty="0" smtClean="0"/>
          </a:p>
          <a:p>
            <a:pPr lvl="1"/>
            <a:r>
              <a:rPr lang="en-GB" dirty="0" smtClean="0"/>
              <a:t>treat tremor and salivation</a:t>
            </a:r>
          </a:p>
          <a:p>
            <a:r>
              <a:rPr lang="en-GB" dirty="0" smtClean="0"/>
              <a:t>L-dopa</a:t>
            </a:r>
          </a:p>
          <a:p>
            <a:r>
              <a:rPr lang="en-GB" dirty="0" smtClean="0"/>
              <a:t>Transplantation</a:t>
            </a:r>
          </a:p>
          <a:p>
            <a:r>
              <a:rPr lang="en-GB" dirty="0" smtClean="0"/>
              <a:t>Ventromedial </a:t>
            </a:r>
            <a:r>
              <a:rPr lang="en-GB" dirty="0" err="1" smtClean="0"/>
              <a:t>pallidotomy</a:t>
            </a:r>
            <a:endParaRPr lang="en-GB" dirty="0" smtClean="0"/>
          </a:p>
          <a:p>
            <a:r>
              <a:rPr lang="en-GB" dirty="0" smtClean="0"/>
              <a:t>Thalamic stimulation</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Affective disorders</a:t>
            </a:r>
            <a:endParaRPr lang="en-GB" dirty="0"/>
          </a:p>
        </p:txBody>
      </p:sp>
      <p:pic>
        <p:nvPicPr>
          <p:cNvPr id="6" name="Content Placeholder 5" descr="Affective Disorders.jpeg"/>
          <p:cNvPicPr>
            <a:picLocks noGrp="1" noChangeAspect="1"/>
          </p:cNvPicPr>
          <p:nvPr>
            <p:ph idx="1"/>
          </p:nvPr>
        </p:nvPicPr>
        <p:blipFill>
          <a:blip r:embed="rId2" cstate="print"/>
          <a:stretch>
            <a:fillRect/>
          </a:stretch>
        </p:blipFill>
        <p:spPr>
          <a:xfrm>
            <a:off x="1616869" y="2122488"/>
            <a:ext cx="6819900" cy="3524250"/>
          </a:xfrm>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Schizophrenia</a:t>
            </a:r>
            <a:endParaRPr lang="en-GB" dirty="0"/>
          </a:p>
        </p:txBody>
      </p:sp>
      <p:pic>
        <p:nvPicPr>
          <p:cNvPr id="4" name="Content Placeholder 3" descr="Schizophrenia.jpeg"/>
          <p:cNvPicPr>
            <a:picLocks noGrp="1" noChangeAspect="1"/>
          </p:cNvPicPr>
          <p:nvPr>
            <p:ph idx="1"/>
          </p:nvPr>
        </p:nvPicPr>
        <p:blipFill>
          <a:blip r:embed="rId2" cstate="print"/>
          <a:stretch>
            <a:fillRect/>
          </a:stretch>
        </p:blipFill>
        <p:spPr>
          <a:xfrm>
            <a:off x="1515523" y="1827213"/>
            <a:ext cx="7022592" cy="4114800"/>
          </a:xfrm>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Alzheimer’s disease</a:t>
            </a:r>
            <a:endParaRPr lang="en-GB" dirty="0"/>
          </a:p>
        </p:txBody>
      </p:sp>
      <p:pic>
        <p:nvPicPr>
          <p:cNvPr id="4" name="Content Placeholder 3" descr="Alzheimer's Disease.jpeg"/>
          <p:cNvPicPr>
            <a:picLocks noGrp="1" noChangeAspect="1"/>
          </p:cNvPicPr>
          <p:nvPr>
            <p:ph idx="1"/>
          </p:nvPr>
        </p:nvPicPr>
        <p:blipFill>
          <a:blip r:embed="rId2" cstate="print"/>
          <a:stretch>
            <a:fillRect/>
          </a:stretch>
        </p:blipFill>
        <p:spPr>
          <a:xfrm>
            <a:off x="1370013" y="2188583"/>
            <a:ext cx="7313612" cy="3392060"/>
          </a:xfrm>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Parkinson’s disease</a:t>
            </a:r>
            <a:endParaRPr lang="en-GB" dirty="0"/>
          </a:p>
        </p:txBody>
      </p:sp>
      <p:pic>
        <p:nvPicPr>
          <p:cNvPr id="4" name="Content Placeholder 3" descr="Parkinson's Disease.jpeg"/>
          <p:cNvPicPr>
            <a:picLocks noGrp="1" noChangeAspect="1"/>
          </p:cNvPicPr>
          <p:nvPr>
            <p:ph idx="1"/>
          </p:nvPr>
        </p:nvPicPr>
        <p:blipFill>
          <a:blip r:embed="rId2" cstate="print"/>
          <a:stretch>
            <a:fillRect/>
          </a:stretch>
        </p:blipFill>
        <p:spPr>
          <a:xfrm>
            <a:off x="1370013" y="1888256"/>
            <a:ext cx="7313612" cy="3992713"/>
          </a:xfrm>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GB" dirty="0" smtClean="0"/>
              <a:t>Readings</a:t>
            </a:r>
          </a:p>
        </p:txBody>
      </p:sp>
      <p:sp>
        <p:nvSpPr>
          <p:cNvPr id="34819" name="Content Placeholder 2"/>
          <p:cNvSpPr>
            <a:spLocks noGrp="1"/>
          </p:cNvSpPr>
          <p:nvPr>
            <p:ph idx="1"/>
          </p:nvPr>
        </p:nvSpPr>
        <p:spPr/>
        <p:txBody>
          <a:bodyPr/>
          <a:lstStyle/>
          <a:p>
            <a:pPr eaLnBrk="1" hangingPunct="1"/>
            <a:r>
              <a:rPr lang="en-GB" sz="1400" dirty="0" smtClean="0"/>
              <a:t>Barnes, J. (2011). </a:t>
            </a:r>
            <a:r>
              <a:rPr lang="en-GB" sz="1400" i="1" dirty="0" smtClean="0"/>
              <a:t>Essential Biological Psychology</a:t>
            </a:r>
            <a:r>
              <a:rPr lang="en-GB" sz="1400" dirty="0" smtClean="0"/>
              <a:t> (Chapter 13). London: Sage.</a:t>
            </a:r>
          </a:p>
          <a:p>
            <a:pPr eaLnBrk="1" hangingPunct="1"/>
            <a:endParaRPr lang="en-GB" sz="1400" dirty="0" smtClean="0"/>
          </a:p>
          <a:p>
            <a:pPr eaLnBrk="1" hangingPunct="1"/>
            <a:r>
              <a:rPr lang="en-GB" sz="1400" i="1" dirty="0" smtClean="0"/>
              <a:t>The Essentials</a:t>
            </a:r>
          </a:p>
          <a:p>
            <a:pPr>
              <a:buNone/>
            </a:pPr>
            <a:r>
              <a:rPr lang="en-GB" sz="1400" dirty="0" smtClean="0"/>
              <a:t>	</a:t>
            </a:r>
            <a:r>
              <a:rPr lang="en-GB" sz="1400" dirty="0" err="1" smtClean="0"/>
              <a:t>Isacson</a:t>
            </a:r>
            <a:r>
              <a:rPr lang="en-GB" sz="1400" dirty="0" smtClean="0"/>
              <a:t>, O., </a:t>
            </a:r>
            <a:r>
              <a:rPr lang="en-GB" sz="1400" dirty="0" err="1" smtClean="0"/>
              <a:t>Seo</a:t>
            </a:r>
            <a:r>
              <a:rPr lang="en-GB" sz="1400" dirty="0" smtClean="0"/>
              <a:t>, H., Lin, L., </a:t>
            </a:r>
            <a:r>
              <a:rPr lang="en-GB" sz="1400" dirty="0" err="1" smtClean="0"/>
              <a:t>Albeck</a:t>
            </a:r>
            <a:r>
              <a:rPr lang="en-GB" sz="1400" dirty="0" smtClean="0"/>
              <a:t>, D., &amp; </a:t>
            </a:r>
            <a:r>
              <a:rPr lang="en-GB" sz="1400" dirty="0" err="1" smtClean="0"/>
              <a:t>Granholm</a:t>
            </a:r>
            <a:r>
              <a:rPr lang="en-GB" sz="1400" dirty="0" smtClean="0"/>
              <a:t>, A.C. (2002). Alzheimer's disease and Down's syndrome: roles of APP, </a:t>
            </a:r>
            <a:r>
              <a:rPr lang="en-GB" sz="1400" dirty="0" err="1" smtClean="0"/>
              <a:t>trophic</a:t>
            </a:r>
            <a:r>
              <a:rPr lang="en-GB" sz="1400" dirty="0" smtClean="0"/>
              <a:t> factors and </a:t>
            </a:r>
            <a:r>
              <a:rPr lang="en-GB" sz="1400" dirty="0" err="1" smtClean="0"/>
              <a:t>ACh</a:t>
            </a:r>
            <a:r>
              <a:rPr lang="en-GB" sz="1400" dirty="0" smtClean="0"/>
              <a:t>. </a:t>
            </a:r>
            <a:r>
              <a:rPr lang="en-GB" sz="1400" i="1" dirty="0" smtClean="0"/>
              <a:t>Trends in Neuroscience</a:t>
            </a:r>
            <a:r>
              <a:rPr lang="en-GB" sz="1400" dirty="0" smtClean="0"/>
              <a:t>, 25(2), 79-84.</a:t>
            </a:r>
          </a:p>
          <a:p>
            <a:pPr eaLnBrk="1" hangingPunct="1">
              <a:buNone/>
            </a:pPr>
            <a:endParaRPr lang="en-GB" sz="1400" dirty="0" smtClean="0"/>
          </a:p>
          <a:p>
            <a:pPr eaLnBrk="1" hangingPunct="1"/>
            <a:r>
              <a:rPr lang="en-GB" sz="1400" i="1" dirty="0" smtClean="0"/>
              <a:t>Next Steps</a:t>
            </a:r>
          </a:p>
          <a:p>
            <a:pPr>
              <a:buNone/>
            </a:pPr>
            <a:r>
              <a:rPr lang="en-GB" sz="1400" dirty="0" smtClean="0"/>
              <a:t> 	Schultz, S.H., North, S.W., &amp; Shields, C.G. (2007). Schizophrenia: a review. </a:t>
            </a:r>
            <a:r>
              <a:rPr lang="en-GB" sz="1400" i="1" smtClean="0"/>
              <a:t>American Family </a:t>
            </a:r>
            <a:r>
              <a:rPr lang="en-GB" sz="1400" i="1" dirty="0" smtClean="0"/>
              <a:t>Physician</a:t>
            </a:r>
            <a:r>
              <a:rPr lang="en-GB" sz="1400" dirty="0" smtClean="0"/>
              <a:t>, 75(12), 1821-1829.</a:t>
            </a:r>
          </a:p>
          <a:p>
            <a:pPr eaLnBrk="1" hangingPunct="1">
              <a:buNone/>
            </a:pPr>
            <a:endParaRPr lang="en-GB" sz="1400" dirty="0" smtClean="0">
              <a:ea typeface="+mn-ea"/>
              <a:cs typeface="+mn-cs"/>
            </a:endParaRPr>
          </a:p>
          <a:p>
            <a:pPr eaLnBrk="1" hangingPunct="1"/>
            <a:r>
              <a:rPr lang="en-US" sz="1400" i="1" dirty="0" smtClean="0"/>
              <a:t>Delving Deeper</a:t>
            </a:r>
          </a:p>
          <a:p>
            <a:pPr>
              <a:buNone/>
            </a:pPr>
            <a:r>
              <a:rPr lang="en-GB" sz="1400" dirty="0" smtClean="0"/>
              <a:t>	Lux, V., </a:t>
            </a:r>
            <a:r>
              <a:rPr lang="en-GB" sz="1400" dirty="0" err="1" smtClean="0"/>
              <a:t>Aggen</a:t>
            </a:r>
            <a:r>
              <a:rPr lang="en-GB" sz="1400" dirty="0" smtClean="0"/>
              <a:t>, S.H., &amp; </a:t>
            </a:r>
            <a:r>
              <a:rPr lang="en-GB" sz="1400" dirty="0" err="1" smtClean="0"/>
              <a:t>Kendler</a:t>
            </a:r>
            <a:r>
              <a:rPr lang="en-GB" sz="1400" dirty="0" smtClean="0"/>
              <a:t>, K.S. (2010). The DSM-IV definition of severity of major depression: inter-relationship and validity. </a:t>
            </a:r>
            <a:r>
              <a:rPr lang="en-GB" sz="1400" i="1" dirty="0" smtClean="0"/>
              <a:t>Psychological Medicine</a:t>
            </a:r>
            <a:r>
              <a:rPr lang="en-GB" sz="1400" dirty="0" smtClean="0"/>
              <a:t>, 40(10), 1691-1701.</a:t>
            </a:r>
          </a:p>
          <a:p>
            <a:pPr>
              <a:buNone/>
            </a:pPr>
            <a:endParaRPr lang="en-GB" sz="1400" dirty="0" smtClean="0"/>
          </a:p>
          <a:p>
            <a:pPr>
              <a:buNone/>
            </a:pPr>
            <a:endParaRPr lang="en-GB" sz="1400" dirty="0" smtClean="0"/>
          </a:p>
          <a:p>
            <a:pPr>
              <a:buNone/>
            </a:pPr>
            <a:endParaRPr lang="en-GB" sz="1400" dirty="0" smtClean="0"/>
          </a:p>
          <a:p>
            <a:pPr>
              <a:buNone/>
            </a:pPr>
            <a:endParaRPr lang="en-GB" sz="1400" dirty="0" smtClean="0"/>
          </a:p>
          <a:p>
            <a:pPr>
              <a:buNone/>
            </a:pPr>
            <a:endParaRPr lang="en-GB" sz="1400" dirty="0" smtClean="0"/>
          </a:p>
          <a:p>
            <a:pPr>
              <a:buNone/>
            </a:pPr>
            <a:endParaRPr lang="en-GB" sz="1400" dirty="0" smtClean="0"/>
          </a:p>
          <a:p>
            <a:pPr>
              <a:buNone/>
            </a:pPr>
            <a:endParaRPr lang="en-GB" sz="1400" dirty="0" smtClean="0"/>
          </a:p>
          <a:p>
            <a:pPr>
              <a:buNone/>
            </a:pPr>
            <a:endParaRPr lang="en-GB" sz="1400" dirty="0" smtClean="0"/>
          </a:p>
          <a:p>
            <a:pPr>
              <a:buNone/>
            </a:pPr>
            <a:endParaRPr lang="en-GB" sz="1400" dirty="0" smtClean="0"/>
          </a:p>
          <a:p>
            <a:pPr eaLnBrk="1" hangingPunct="1"/>
            <a:endParaRPr lang="en-US" sz="1400" i="1" dirty="0" smtClean="0"/>
          </a:p>
          <a:p>
            <a:pPr eaLnBrk="1" hangingPunct="1">
              <a:buFont typeface="Wingdings" pitchFamily="2" charset="2"/>
              <a:buNone/>
            </a:pPr>
            <a:r>
              <a:rPr lang="en-US" sz="1400" i="1" dirty="0" smtClean="0"/>
              <a:t>	</a:t>
            </a:r>
            <a:endParaRPr lang="en-GB" sz="1400" dirty="0" smtClean="0"/>
          </a:p>
          <a:p>
            <a:pPr eaLnBrk="1" hangingPunct="1">
              <a:buFont typeface="Wingdings" pitchFamily="2" charset="2"/>
              <a:buNone/>
            </a:pPr>
            <a:endParaRPr lang="en-GB" sz="1400" i="1" dirty="0" smtClean="0"/>
          </a:p>
          <a:p>
            <a:pPr eaLnBrk="1" hangingPunct="1"/>
            <a:endParaRPr lang="en-GB"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dirty="0" smtClean="0"/>
              <a:t>Characteristics of depression</a:t>
            </a:r>
            <a:endParaRPr lang="en-US" altLang="en-US" dirty="0"/>
          </a:p>
        </p:txBody>
      </p:sp>
      <p:sp>
        <p:nvSpPr>
          <p:cNvPr id="11267" name="Rectangle 3"/>
          <p:cNvSpPr>
            <a:spLocks noGrp="1" noChangeArrowheads="1"/>
          </p:cNvSpPr>
          <p:nvPr>
            <p:ph type="body" idx="1"/>
          </p:nvPr>
        </p:nvSpPr>
        <p:spPr/>
        <p:txBody>
          <a:bodyPr/>
          <a:lstStyle/>
          <a:p>
            <a:r>
              <a:rPr lang="en-US" altLang="en-US" sz="1600" dirty="0" smtClean="0"/>
              <a:t>Depressed mood</a:t>
            </a:r>
          </a:p>
          <a:p>
            <a:r>
              <a:rPr lang="en-US" altLang="en-US" sz="1600" dirty="0" smtClean="0"/>
              <a:t>Diminished interest in activities</a:t>
            </a:r>
          </a:p>
          <a:p>
            <a:r>
              <a:rPr lang="en-US" altLang="en-US" sz="1600" dirty="0" smtClean="0"/>
              <a:t>Weight loss</a:t>
            </a:r>
          </a:p>
          <a:p>
            <a:r>
              <a:rPr lang="en-US" altLang="en-US" sz="1600" dirty="0" smtClean="0"/>
              <a:t>Insomnia or </a:t>
            </a:r>
            <a:r>
              <a:rPr lang="en-US" altLang="en-US" sz="1600" dirty="0" err="1" smtClean="0"/>
              <a:t>hypersomnia</a:t>
            </a:r>
            <a:endParaRPr lang="en-US" altLang="en-US" sz="1600" dirty="0" smtClean="0"/>
          </a:p>
          <a:p>
            <a:r>
              <a:rPr lang="en-US" altLang="en-US" sz="1600" dirty="0" smtClean="0"/>
              <a:t>Agitation</a:t>
            </a:r>
          </a:p>
          <a:p>
            <a:r>
              <a:rPr lang="en-US" altLang="en-US" sz="1600" dirty="0" smtClean="0"/>
              <a:t>Psychomotor retardation</a:t>
            </a:r>
          </a:p>
          <a:p>
            <a:r>
              <a:rPr lang="en-US" altLang="en-US" sz="1600" dirty="0" smtClean="0"/>
              <a:t>Fatigue or loss of energy</a:t>
            </a:r>
          </a:p>
          <a:p>
            <a:r>
              <a:rPr lang="en-US" altLang="en-US" sz="1600" dirty="0" smtClean="0"/>
              <a:t>Feelings of worthlessness or guilt</a:t>
            </a:r>
          </a:p>
          <a:p>
            <a:r>
              <a:rPr lang="en-US" altLang="en-US" sz="1600" dirty="0" smtClean="0"/>
              <a:t>Diminished ability to think or concentrate</a:t>
            </a:r>
          </a:p>
          <a:p>
            <a:r>
              <a:rPr lang="en-US" altLang="en-US" sz="1600" dirty="0" smtClean="0"/>
              <a:t>Recurrent thoughts of death, suicidal ideation</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dirty="0" smtClean="0"/>
              <a:t>Major depression</a:t>
            </a:r>
            <a:endParaRPr lang="en-US" altLang="en-US" dirty="0"/>
          </a:p>
        </p:txBody>
      </p:sp>
      <p:sp>
        <p:nvSpPr>
          <p:cNvPr id="13315" name="Rectangle 3"/>
          <p:cNvSpPr>
            <a:spLocks noGrp="1" noChangeArrowheads="1"/>
          </p:cNvSpPr>
          <p:nvPr>
            <p:ph type="body" idx="1"/>
          </p:nvPr>
        </p:nvSpPr>
        <p:spPr/>
        <p:txBody>
          <a:bodyPr/>
          <a:lstStyle/>
          <a:p>
            <a:r>
              <a:rPr lang="en-US" altLang="en-US" sz="2000" dirty="0" smtClean="0"/>
              <a:t>Depressed mood of 2 or more weeks</a:t>
            </a:r>
          </a:p>
          <a:p>
            <a:r>
              <a:rPr lang="en-US" altLang="en-US" sz="2000" dirty="0" smtClean="0"/>
              <a:t>May last several weeks to 6 months</a:t>
            </a:r>
          </a:p>
          <a:p>
            <a:r>
              <a:rPr lang="en-US" altLang="en-US" sz="2000" dirty="0" smtClean="0"/>
              <a:t>50% will experience another episode within 2 years</a:t>
            </a:r>
          </a:p>
          <a:p>
            <a:r>
              <a:rPr lang="en-US" altLang="en-US" sz="2000" dirty="0" err="1" smtClean="0"/>
              <a:t>Dysthymia</a:t>
            </a:r>
            <a:endParaRPr lang="en-US" altLang="en-US" sz="2000" dirty="0" smtClean="0"/>
          </a:p>
          <a:p>
            <a:pPr lvl="1"/>
            <a:r>
              <a:rPr lang="en-US" altLang="en-US" sz="2000" dirty="0" smtClean="0"/>
              <a:t>Depression with less intense symptoms</a:t>
            </a:r>
          </a:p>
          <a:p>
            <a:pPr lvl="1"/>
            <a:r>
              <a:rPr lang="en-US" altLang="en-US" sz="2000" dirty="0" smtClean="0"/>
              <a:t>A kind of low-level chronic depression</a:t>
            </a:r>
          </a:p>
          <a:p>
            <a:pPr lvl="1"/>
            <a:r>
              <a:rPr lang="en-US" altLang="en-US" sz="2000" dirty="0" smtClean="0"/>
              <a:t>Less debilitating than major depression</a:t>
            </a:r>
          </a:p>
          <a:p>
            <a:pPr lvl="1"/>
            <a:r>
              <a:rPr lang="en-GB" sz="2000" dirty="0" smtClean="0"/>
              <a:t>May be considered to be a personality trait rather than a recognized condition</a:t>
            </a:r>
          </a:p>
          <a:p>
            <a:pPr lvl="1"/>
            <a:endParaRPr lang="en-US" alt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81725" y="351148"/>
            <a:ext cx="7772400" cy="1143000"/>
          </a:xfrm>
        </p:spPr>
        <p:txBody>
          <a:bodyPr/>
          <a:lstStyle/>
          <a:p>
            <a:r>
              <a:rPr lang="en-US" altLang="en-US" dirty="0"/>
              <a:t>Mania</a:t>
            </a:r>
          </a:p>
        </p:txBody>
      </p:sp>
      <p:sp>
        <p:nvSpPr>
          <p:cNvPr id="14339" name="Rectangle 3"/>
          <p:cNvSpPr>
            <a:spLocks noGrp="1" noChangeArrowheads="1"/>
          </p:cNvSpPr>
          <p:nvPr>
            <p:ph type="body" idx="1"/>
          </p:nvPr>
        </p:nvSpPr>
        <p:spPr>
          <a:xfrm>
            <a:off x="912043" y="2133600"/>
            <a:ext cx="7772400" cy="4724400"/>
          </a:xfrm>
        </p:spPr>
        <p:txBody>
          <a:bodyPr/>
          <a:lstStyle/>
          <a:p>
            <a:pPr>
              <a:lnSpc>
                <a:spcPct val="90000"/>
              </a:lnSpc>
            </a:pPr>
            <a:r>
              <a:rPr lang="en-US" altLang="en-US" sz="2400" dirty="0"/>
              <a:t>Elevated, expansive or irritable mood </a:t>
            </a:r>
          </a:p>
          <a:p>
            <a:pPr>
              <a:lnSpc>
                <a:spcPct val="90000"/>
              </a:lnSpc>
            </a:pPr>
            <a:r>
              <a:rPr lang="en-US" altLang="en-US" sz="2400" dirty="0"/>
              <a:t>Inflated self-esteem or grandiosity</a:t>
            </a:r>
          </a:p>
          <a:p>
            <a:pPr>
              <a:lnSpc>
                <a:spcPct val="90000"/>
              </a:lnSpc>
            </a:pPr>
            <a:r>
              <a:rPr lang="en-US" altLang="en-US" sz="2400" dirty="0" smtClean="0"/>
              <a:t>Increased or pressured speech</a:t>
            </a:r>
          </a:p>
          <a:p>
            <a:pPr>
              <a:lnSpc>
                <a:spcPct val="90000"/>
              </a:lnSpc>
            </a:pPr>
            <a:r>
              <a:rPr lang="en-US" altLang="en-US" sz="2400" dirty="0" smtClean="0"/>
              <a:t>Decreased </a:t>
            </a:r>
            <a:r>
              <a:rPr lang="en-US" altLang="en-US" sz="2400" dirty="0"/>
              <a:t>need for sleep</a:t>
            </a:r>
          </a:p>
          <a:p>
            <a:pPr>
              <a:lnSpc>
                <a:spcPct val="90000"/>
              </a:lnSpc>
            </a:pPr>
            <a:r>
              <a:rPr lang="en-US" altLang="en-US" sz="2400" dirty="0" smtClean="0"/>
              <a:t>Distractibility</a:t>
            </a:r>
          </a:p>
          <a:p>
            <a:pPr>
              <a:lnSpc>
                <a:spcPct val="90000"/>
              </a:lnSpc>
            </a:pPr>
            <a:r>
              <a:rPr lang="en-US" altLang="en-US" sz="2400" dirty="0" smtClean="0"/>
              <a:t>Increased activity or psychomotor agitation</a:t>
            </a:r>
          </a:p>
          <a:p>
            <a:pPr>
              <a:lnSpc>
                <a:spcPct val="90000"/>
              </a:lnSpc>
            </a:pPr>
            <a:r>
              <a:rPr lang="en-US" altLang="en-US" sz="2400" dirty="0" smtClean="0"/>
              <a:t>Flight </a:t>
            </a:r>
            <a:r>
              <a:rPr lang="en-US" altLang="en-US" sz="2400" dirty="0"/>
              <a:t>of ideas or thoughts</a:t>
            </a:r>
          </a:p>
          <a:p>
            <a:pPr>
              <a:lnSpc>
                <a:spcPct val="90000"/>
              </a:lnSpc>
            </a:pPr>
            <a:r>
              <a:rPr lang="en-US" altLang="en-US" sz="2400" dirty="0" smtClean="0"/>
              <a:t>Excessive </a:t>
            </a:r>
            <a:r>
              <a:rPr lang="en-US" altLang="en-US" sz="2400" dirty="0"/>
              <a:t>involvement in </a:t>
            </a:r>
            <a:r>
              <a:rPr lang="en-US" altLang="en-US" sz="2400" dirty="0" smtClean="0"/>
              <a:t>high-risk </a:t>
            </a:r>
            <a:r>
              <a:rPr lang="en-US" altLang="en-US" sz="2400" dirty="0"/>
              <a:t>activities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dirty="0" smtClean="0"/>
              <a:t>Bipolar disorder &amp; </a:t>
            </a:r>
            <a:r>
              <a:rPr lang="en-US" altLang="en-US" dirty="0" err="1" smtClean="0"/>
              <a:t>cyclothymia</a:t>
            </a:r>
            <a:endParaRPr lang="en-US" altLang="en-US" dirty="0"/>
          </a:p>
        </p:txBody>
      </p:sp>
      <p:sp>
        <p:nvSpPr>
          <p:cNvPr id="15363" name="Rectangle 3"/>
          <p:cNvSpPr>
            <a:spLocks noGrp="1" noChangeArrowheads="1"/>
          </p:cNvSpPr>
          <p:nvPr>
            <p:ph type="body" idx="1"/>
          </p:nvPr>
        </p:nvSpPr>
        <p:spPr/>
        <p:txBody>
          <a:bodyPr/>
          <a:lstStyle/>
          <a:p>
            <a:r>
              <a:rPr lang="en-US" altLang="en-US" dirty="0" smtClean="0"/>
              <a:t>Bipolar disorder</a:t>
            </a:r>
          </a:p>
          <a:p>
            <a:pPr lvl="1"/>
            <a:r>
              <a:rPr lang="en-US" altLang="en-US" dirty="0" smtClean="0"/>
              <a:t>Fluctuating manic and depressive moods</a:t>
            </a:r>
          </a:p>
          <a:p>
            <a:pPr lvl="1"/>
            <a:r>
              <a:rPr lang="en-US" altLang="en-US" dirty="0" smtClean="0"/>
              <a:t>Around 1% of population has BD</a:t>
            </a:r>
          </a:p>
          <a:p>
            <a:r>
              <a:rPr lang="en-US" altLang="en-US" dirty="0" err="1" smtClean="0"/>
              <a:t>Cyclothymia</a:t>
            </a:r>
            <a:endParaRPr lang="en-US" altLang="en-US" dirty="0" smtClean="0"/>
          </a:p>
          <a:p>
            <a:pPr lvl="1"/>
            <a:r>
              <a:rPr lang="en-US" altLang="en-US" dirty="0" smtClean="0"/>
              <a:t>Similar but less intense</a:t>
            </a:r>
          </a:p>
          <a:p>
            <a:pPr lvl="1"/>
            <a:r>
              <a:rPr lang="en-US" altLang="en-US" dirty="0" smtClean="0"/>
              <a:t>Symptoms present for at least 2 years </a:t>
            </a:r>
            <a:r>
              <a:rPr lang="en-GB" dirty="0" smtClean="0"/>
              <a:t>(1 or more years in children and adolescents) </a:t>
            </a:r>
            <a:endParaRPr lang="en-US" altLang="en-US" dirty="0"/>
          </a:p>
        </p:txBody>
      </p:sp>
    </p:spTree>
  </p:cSld>
  <p:clrMapOvr>
    <a:masterClrMapping/>
  </p:clrMapOvr>
</p:sld>
</file>

<file path=ppt/theme/theme1.xml><?xml version="1.0" encoding="utf-8"?>
<a:theme xmlns:a="http://schemas.openxmlformats.org/drawingml/2006/main" name="Theme1">
  <a:themeElements>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4088</TotalTime>
  <Words>2169</Words>
  <Application>Microsoft Office PowerPoint</Application>
  <PresentationFormat>On-screen Show (4:3)</PresentationFormat>
  <Paragraphs>382</Paragraphs>
  <Slides>55</Slides>
  <Notes>18</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Theme1</vt:lpstr>
      <vt:lpstr>Chapter 13</vt:lpstr>
      <vt:lpstr>Affect disorders</vt:lpstr>
      <vt:lpstr> DSM-IV</vt:lpstr>
      <vt:lpstr> DSM-IV</vt:lpstr>
      <vt:lpstr>Affective disorders</vt:lpstr>
      <vt:lpstr>Characteristics of depression</vt:lpstr>
      <vt:lpstr>Major depression</vt:lpstr>
      <vt:lpstr>Mania</vt:lpstr>
      <vt:lpstr>Bipolar disorder &amp; cyclothymia</vt:lpstr>
      <vt:lpstr>Causes of affective disorders</vt:lpstr>
      <vt:lpstr>Causes of affective disorders: neurochemistry</vt:lpstr>
      <vt:lpstr>Neuroanatomy of depression</vt:lpstr>
      <vt:lpstr>HPA system</vt:lpstr>
      <vt:lpstr>A biochemical depression marker</vt:lpstr>
      <vt:lpstr>Treatment of affective disorders</vt:lpstr>
      <vt:lpstr>Symptoms of schizophrenia</vt:lpstr>
      <vt:lpstr>Course of schizophrenic disorder</vt:lpstr>
      <vt:lpstr>The biochemistry of schizophrenia</vt:lpstr>
      <vt:lpstr>The biochemistry of schizophrenia</vt:lpstr>
      <vt:lpstr>NMDA and glutamate hypothesis </vt:lpstr>
      <vt:lpstr>Risk factors of schizophrenia</vt:lpstr>
      <vt:lpstr>Risk factors of schizophrenia</vt:lpstr>
      <vt:lpstr>Brain damage and schizophrenia</vt:lpstr>
      <vt:lpstr>Neurological disorders</vt:lpstr>
      <vt:lpstr>The neurological examination</vt:lpstr>
      <vt:lpstr>Dementia: Alzheimer’s disease</vt:lpstr>
      <vt:lpstr>Dementia</vt:lpstr>
      <vt:lpstr>Symptoms of dementia</vt:lpstr>
      <vt:lpstr>The three As of dementia</vt:lpstr>
      <vt:lpstr>Stages of Alzheimer’s</vt:lpstr>
      <vt:lpstr>Classification of Alzheimer’s disease</vt:lpstr>
      <vt:lpstr>Neurotransmitters and the ACh hypothesis</vt:lpstr>
      <vt:lpstr>Beta amyloid hypothesis</vt:lpstr>
      <vt:lpstr>What causes amyloids?</vt:lpstr>
      <vt:lpstr>Amyloid preprotein (APP) gene</vt:lpstr>
      <vt:lpstr>Beta amyloid hypothesis</vt:lpstr>
      <vt:lpstr>The tau hypothesis</vt:lpstr>
      <vt:lpstr>Presenilin 1 gene</vt:lpstr>
      <vt:lpstr>Presenilin 2 gene</vt:lpstr>
      <vt:lpstr>Apolipoproteine E gene</vt:lpstr>
      <vt:lpstr>ApoE gene</vt:lpstr>
      <vt:lpstr> Other risk factors</vt:lpstr>
      <vt:lpstr>Parkinson’s disease (PD)</vt:lpstr>
      <vt:lpstr>Symptoms of PD</vt:lpstr>
      <vt:lpstr>Assessment scales</vt:lpstr>
      <vt:lpstr>Causes of PD </vt:lpstr>
      <vt:lpstr>Neural structures involved in PD</vt:lpstr>
      <vt:lpstr>Pathology of PD </vt:lpstr>
      <vt:lpstr>PD circuity</vt:lpstr>
      <vt:lpstr>Management of PD</vt:lpstr>
      <vt:lpstr>Affective disorders</vt:lpstr>
      <vt:lpstr>Schizophrenia</vt:lpstr>
      <vt:lpstr>Alzheimer’s disease</vt:lpstr>
      <vt:lpstr>Parkinson’s disease</vt:lpstr>
      <vt:lpstr>Readings</vt:lpstr>
    </vt:vector>
  </TitlesOfParts>
  <Company>MESH Computers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Barnes</dc:creator>
  <cp:lastModifiedBy>Sarah</cp:lastModifiedBy>
  <cp:revision>254</cp:revision>
  <dcterms:created xsi:type="dcterms:W3CDTF">2011-03-24T11:56:42Z</dcterms:created>
  <dcterms:modified xsi:type="dcterms:W3CDTF">2013-01-04T10:09:30Z</dcterms:modified>
</cp:coreProperties>
</file>